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32"/>
  </p:notesMasterIdLst>
  <p:sldIdLst>
    <p:sldId id="306" r:id="rId5"/>
    <p:sldId id="307" r:id="rId6"/>
    <p:sldId id="308" r:id="rId7"/>
    <p:sldId id="314" r:id="rId8"/>
    <p:sldId id="315" r:id="rId9"/>
    <p:sldId id="309" r:id="rId10"/>
    <p:sldId id="295" r:id="rId11"/>
    <p:sldId id="294" r:id="rId12"/>
    <p:sldId id="257" r:id="rId13"/>
    <p:sldId id="258" r:id="rId14"/>
    <p:sldId id="260" r:id="rId15"/>
    <p:sldId id="310" r:id="rId16"/>
    <p:sldId id="316" r:id="rId17"/>
    <p:sldId id="317" r:id="rId18"/>
    <p:sldId id="261" r:id="rId19"/>
    <p:sldId id="313" r:id="rId20"/>
    <p:sldId id="318" r:id="rId21"/>
    <p:sldId id="319" r:id="rId22"/>
    <p:sldId id="320" r:id="rId23"/>
    <p:sldId id="303" r:id="rId24"/>
    <p:sldId id="304" r:id="rId25"/>
    <p:sldId id="305" r:id="rId26"/>
    <p:sldId id="321" r:id="rId27"/>
    <p:sldId id="311" r:id="rId28"/>
    <p:sldId id="323" r:id="rId29"/>
    <p:sldId id="324" r:id="rId30"/>
    <p:sldId id="31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4967" autoAdjust="0"/>
  </p:normalViewPr>
  <p:slideViewPr>
    <p:cSldViewPr snapToGrid="0">
      <p:cViewPr varScale="1">
        <p:scale>
          <a:sx n="69" d="100"/>
          <a:sy n="69" d="100"/>
        </p:scale>
        <p:origin x="780" y="60"/>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E40858-F049-4421-A21D-D4865C86572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56ED9BE-CC64-4397-BCF7-DAFC7FAC5CA8}">
      <dgm:prSet/>
      <dgm:spPr/>
      <dgm:t>
        <a:bodyPr/>
        <a:lstStyle/>
        <a:p>
          <a:r>
            <a:rPr lang="en-US"/>
            <a:t>Class Diagrams</a:t>
          </a:r>
        </a:p>
      </dgm:t>
    </dgm:pt>
    <dgm:pt modelId="{E634AC43-1C72-4DDC-AEC3-984689C1E67C}" type="parTrans" cxnId="{5C30C0EE-B127-4ADA-9082-F7051AFD7DC5}">
      <dgm:prSet/>
      <dgm:spPr/>
      <dgm:t>
        <a:bodyPr/>
        <a:lstStyle/>
        <a:p>
          <a:endParaRPr lang="en-US"/>
        </a:p>
      </dgm:t>
    </dgm:pt>
    <dgm:pt modelId="{0A04C78B-5693-4093-95E1-DEF9988FFF2C}" type="sibTrans" cxnId="{5C30C0EE-B127-4ADA-9082-F7051AFD7DC5}">
      <dgm:prSet/>
      <dgm:spPr/>
      <dgm:t>
        <a:bodyPr/>
        <a:lstStyle/>
        <a:p>
          <a:endParaRPr lang="en-US"/>
        </a:p>
      </dgm:t>
    </dgm:pt>
    <dgm:pt modelId="{E010A357-32BD-44AE-9C34-9AE573A8B824}">
      <dgm:prSet/>
      <dgm:spPr/>
      <dgm:t>
        <a:bodyPr/>
        <a:lstStyle/>
        <a:p>
          <a:r>
            <a:rPr lang="en-US"/>
            <a:t>Class Coding</a:t>
          </a:r>
        </a:p>
      </dgm:t>
    </dgm:pt>
    <dgm:pt modelId="{4066C9AD-ADEE-4D45-8F34-02265D999FD4}" type="parTrans" cxnId="{47983879-71EE-4ED4-A5D5-38C1298FD9AC}">
      <dgm:prSet/>
      <dgm:spPr/>
      <dgm:t>
        <a:bodyPr/>
        <a:lstStyle/>
        <a:p>
          <a:endParaRPr lang="en-US"/>
        </a:p>
      </dgm:t>
    </dgm:pt>
    <dgm:pt modelId="{65C39D19-C1B2-4F56-8237-2766F78A1DBA}" type="sibTrans" cxnId="{47983879-71EE-4ED4-A5D5-38C1298FD9AC}">
      <dgm:prSet/>
      <dgm:spPr/>
      <dgm:t>
        <a:bodyPr/>
        <a:lstStyle/>
        <a:p>
          <a:endParaRPr lang="en-US"/>
        </a:p>
      </dgm:t>
    </dgm:pt>
    <dgm:pt modelId="{F14E8CCA-10E8-4AE1-856B-E7E6E5E23422}">
      <dgm:prSet/>
      <dgm:spPr/>
      <dgm:t>
        <a:bodyPr/>
        <a:lstStyle/>
        <a:p>
          <a:r>
            <a:rPr lang="en-US"/>
            <a:t>Unit Testing</a:t>
          </a:r>
        </a:p>
      </dgm:t>
    </dgm:pt>
    <dgm:pt modelId="{EF343146-F104-4ABD-9711-582BD5E8C832}" type="parTrans" cxnId="{89BB58E2-C65F-4946-9E44-52D98930B89F}">
      <dgm:prSet/>
      <dgm:spPr/>
      <dgm:t>
        <a:bodyPr/>
        <a:lstStyle/>
        <a:p>
          <a:endParaRPr lang="en-US"/>
        </a:p>
      </dgm:t>
    </dgm:pt>
    <dgm:pt modelId="{2BAAB6FC-C9EB-467D-BF0B-B4232465326A}" type="sibTrans" cxnId="{89BB58E2-C65F-4946-9E44-52D98930B89F}">
      <dgm:prSet/>
      <dgm:spPr/>
      <dgm:t>
        <a:bodyPr/>
        <a:lstStyle/>
        <a:p>
          <a:endParaRPr lang="en-US"/>
        </a:p>
      </dgm:t>
    </dgm:pt>
    <dgm:pt modelId="{482E0DE8-0154-4DDB-9CB7-4B7A73CA764B}" type="pres">
      <dgm:prSet presAssocID="{CBE40858-F049-4421-A21D-D4865C86572D}" presName="root" presStyleCnt="0">
        <dgm:presLayoutVars>
          <dgm:dir/>
          <dgm:resizeHandles val="exact"/>
        </dgm:presLayoutVars>
      </dgm:prSet>
      <dgm:spPr/>
    </dgm:pt>
    <dgm:pt modelId="{FB118128-9C1D-44D1-8237-8739684B1A27}" type="pres">
      <dgm:prSet presAssocID="{A56ED9BE-CC64-4397-BCF7-DAFC7FAC5CA8}" presName="compNode" presStyleCnt="0"/>
      <dgm:spPr/>
    </dgm:pt>
    <dgm:pt modelId="{F0E53DF6-DC6C-42E2-B631-CC9BA87E6A0D}" type="pres">
      <dgm:prSet presAssocID="{A56ED9BE-CC64-4397-BCF7-DAFC7FAC5CA8}" presName="bgRect" presStyleLbl="bgShp" presStyleIdx="0" presStyleCnt="3"/>
      <dgm:spPr/>
    </dgm:pt>
    <dgm:pt modelId="{7AD56781-E138-4E21-8DD4-FA946252F80C}" type="pres">
      <dgm:prSet presAssocID="{A56ED9BE-CC64-4397-BCF7-DAFC7FAC5CA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D9719E10-211D-4BD7-A3C1-1801A46743F4}" type="pres">
      <dgm:prSet presAssocID="{A56ED9BE-CC64-4397-BCF7-DAFC7FAC5CA8}" presName="spaceRect" presStyleCnt="0"/>
      <dgm:spPr/>
    </dgm:pt>
    <dgm:pt modelId="{C0DC7824-1A8E-4BB9-AEB7-EB32EE8545FC}" type="pres">
      <dgm:prSet presAssocID="{A56ED9BE-CC64-4397-BCF7-DAFC7FAC5CA8}" presName="parTx" presStyleLbl="revTx" presStyleIdx="0" presStyleCnt="3">
        <dgm:presLayoutVars>
          <dgm:chMax val="0"/>
          <dgm:chPref val="0"/>
        </dgm:presLayoutVars>
      </dgm:prSet>
      <dgm:spPr/>
    </dgm:pt>
    <dgm:pt modelId="{8A3B3583-2A0E-4E2F-9300-41518D160DF8}" type="pres">
      <dgm:prSet presAssocID="{0A04C78B-5693-4093-95E1-DEF9988FFF2C}" presName="sibTrans" presStyleCnt="0"/>
      <dgm:spPr/>
    </dgm:pt>
    <dgm:pt modelId="{9C814BDD-82FF-4F9D-B872-0ACE3D024F07}" type="pres">
      <dgm:prSet presAssocID="{E010A357-32BD-44AE-9C34-9AE573A8B824}" presName="compNode" presStyleCnt="0"/>
      <dgm:spPr/>
    </dgm:pt>
    <dgm:pt modelId="{85001AD1-4513-4659-8F04-7C7BCC6811F7}" type="pres">
      <dgm:prSet presAssocID="{E010A357-32BD-44AE-9C34-9AE573A8B824}" presName="bgRect" presStyleLbl="bgShp" presStyleIdx="1" presStyleCnt="3"/>
      <dgm:spPr/>
    </dgm:pt>
    <dgm:pt modelId="{7944DF35-781E-4C1A-B87C-44799A5C4936}" type="pres">
      <dgm:prSet presAssocID="{E010A357-32BD-44AE-9C34-9AE573A8B82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8B2D067F-3F23-4BEA-99EC-38216343E389}" type="pres">
      <dgm:prSet presAssocID="{E010A357-32BD-44AE-9C34-9AE573A8B824}" presName="spaceRect" presStyleCnt="0"/>
      <dgm:spPr/>
    </dgm:pt>
    <dgm:pt modelId="{A24A66C2-7483-470A-9D93-0E92032DD1D1}" type="pres">
      <dgm:prSet presAssocID="{E010A357-32BD-44AE-9C34-9AE573A8B824}" presName="parTx" presStyleLbl="revTx" presStyleIdx="1" presStyleCnt="3">
        <dgm:presLayoutVars>
          <dgm:chMax val="0"/>
          <dgm:chPref val="0"/>
        </dgm:presLayoutVars>
      </dgm:prSet>
      <dgm:spPr/>
    </dgm:pt>
    <dgm:pt modelId="{D756F8DB-3B7C-4232-8C06-10BAEDDA518D}" type="pres">
      <dgm:prSet presAssocID="{65C39D19-C1B2-4F56-8237-2766F78A1DBA}" presName="sibTrans" presStyleCnt="0"/>
      <dgm:spPr/>
    </dgm:pt>
    <dgm:pt modelId="{8836EA5F-D608-4177-9AF2-957CA9E94B3D}" type="pres">
      <dgm:prSet presAssocID="{F14E8CCA-10E8-4AE1-856B-E7E6E5E23422}" presName="compNode" presStyleCnt="0"/>
      <dgm:spPr/>
    </dgm:pt>
    <dgm:pt modelId="{C6755164-B0A7-468F-B81A-B83331ADF1BB}" type="pres">
      <dgm:prSet presAssocID="{F14E8CCA-10E8-4AE1-856B-E7E6E5E23422}" presName="bgRect" presStyleLbl="bgShp" presStyleIdx="2" presStyleCnt="3"/>
      <dgm:spPr/>
    </dgm:pt>
    <dgm:pt modelId="{370BB799-2723-42B9-9785-E5F93534F79D}" type="pres">
      <dgm:prSet presAssocID="{F14E8CCA-10E8-4AE1-856B-E7E6E5E2342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BB45CEC4-27AD-4763-B698-67F7E0E2DFCF}" type="pres">
      <dgm:prSet presAssocID="{F14E8CCA-10E8-4AE1-856B-E7E6E5E23422}" presName="spaceRect" presStyleCnt="0"/>
      <dgm:spPr/>
    </dgm:pt>
    <dgm:pt modelId="{9DBA631A-C34A-4123-9EF9-7408ABBD2117}" type="pres">
      <dgm:prSet presAssocID="{F14E8CCA-10E8-4AE1-856B-E7E6E5E23422}" presName="parTx" presStyleLbl="revTx" presStyleIdx="2" presStyleCnt="3">
        <dgm:presLayoutVars>
          <dgm:chMax val="0"/>
          <dgm:chPref val="0"/>
        </dgm:presLayoutVars>
      </dgm:prSet>
      <dgm:spPr/>
    </dgm:pt>
  </dgm:ptLst>
  <dgm:cxnLst>
    <dgm:cxn modelId="{1734A041-3F24-4B74-B2D8-1810D1EC7C1D}" type="presOf" srcId="{F14E8CCA-10E8-4AE1-856B-E7E6E5E23422}" destId="{9DBA631A-C34A-4123-9EF9-7408ABBD2117}" srcOrd="0" destOrd="0" presId="urn:microsoft.com/office/officeart/2018/2/layout/IconVerticalSolidList"/>
    <dgm:cxn modelId="{47983879-71EE-4ED4-A5D5-38C1298FD9AC}" srcId="{CBE40858-F049-4421-A21D-D4865C86572D}" destId="{E010A357-32BD-44AE-9C34-9AE573A8B824}" srcOrd="1" destOrd="0" parTransId="{4066C9AD-ADEE-4D45-8F34-02265D999FD4}" sibTransId="{65C39D19-C1B2-4F56-8237-2766F78A1DBA}"/>
    <dgm:cxn modelId="{2C9B1B7F-8F48-4605-9AC8-7B3B8224ECCD}" type="presOf" srcId="{A56ED9BE-CC64-4397-BCF7-DAFC7FAC5CA8}" destId="{C0DC7824-1A8E-4BB9-AEB7-EB32EE8545FC}" srcOrd="0" destOrd="0" presId="urn:microsoft.com/office/officeart/2018/2/layout/IconVerticalSolidList"/>
    <dgm:cxn modelId="{89BB58E2-C65F-4946-9E44-52D98930B89F}" srcId="{CBE40858-F049-4421-A21D-D4865C86572D}" destId="{F14E8CCA-10E8-4AE1-856B-E7E6E5E23422}" srcOrd="2" destOrd="0" parTransId="{EF343146-F104-4ABD-9711-582BD5E8C832}" sibTransId="{2BAAB6FC-C9EB-467D-BF0B-B4232465326A}"/>
    <dgm:cxn modelId="{3E1B54E7-F333-42CB-A844-7B53A8E9F7DD}" type="presOf" srcId="{CBE40858-F049-4421-A21D-D4865C86572D}" destId="{482E0DE8-0154-4DDB-9CB7-4B7A73CA764B}" srcOrd="0" destOrd="0" presId="urn:microsoft.com/office/officeart/2018/2/layout/IconVerticalSolidList"/>
    <dgm:cxn modelId="{5C30C0EE-B127-4ADA-9082-F7051AFD7DC5}" srcId="{CBE40858-F049-4421-A21D-D4865C86572D}" destId="{A56ED9BE-CC64-4397-BCF7-DAFC7FAC5CA8}" srcOrd="0" destOrd="0" parTransId="{E634AC43-1C72-4DDC-AEC3-984689C1E67C}" sibTransId="{0A04C78B-5693-4093-95E1-DEF9988FFF2C}"/>
    <dgm:cxn modelId="{A05A5EFF-FEBB-44B1-9E42-6DDFD27A38E3}" type="presOf" srcId="{E010A357-32BD-44AE-9C34-9AE573A8B824}" destId="{A24A66C2-7483-470A-9D93-0E92032DD1D1}" srcOrd="0" destOrd="0" presId="urn:microsoft.com/office/officeart/2018/2/layout/IconVerticalSolidList"/>
    <dgm:cxn modelId="{79765BDD-F67F-4B37-BBA8-5B358CE7FDEA}" type="presParOf" srcId="{482E0DE8-0154-4DDB-9CB7-4B7A73CA764B}" destId="{FB118128-9C1D-44D1-8237-8739684B1A27}" srcOrd="0" destOrd="0" presId="urn:microsoft.com/office/officeart/2018/2/layout/IconVerticalSolidList"/>
    <dgm:cxn modelId="{61F75E74-15F9-44CD-BEB3-E03E25851096}" type="presParOf" srcId="{FB118128-9C1D-44D1-8237-8739684B1A27}" destId="{F0E53DF6-DC6C-42E2-B631-CC9BA87E6A0D}" srcOrd="0" destOrd="0" presId="urn:microsoft.com/office/officeart/2018/2/layout/IconVerticalSolidList"/>
    <dgm:cxn modelId="{706EA40F-F1F9-4018-9176-C64B1D022A98}" type="presParOf" srcId="{FB118128-9C1D-44D1-8237-8739684B1A27}" destId="{7AD56781-E138-4E21-8DD4-FA946252F80C}" srcOrd="1" destOrd="0" presId="urn:microsoft.com/office/officeart/2018/2/layout/IconVerticalSolidList"/>
    <dgm:cxn modelId="{0D233992-04EE-4263-8111-31C761748510}" type="presParOf" srcId="{FB118128-9C1D-44D1-8237-8739684B1A27}" destId="{D9719E10-211D-4BD7-A3C1-1801A46743F4}" srcOrd="2" destOrd="0" presId="urn:microsoft.com/office/officeart/2018/2/layout/IconVerticalSolidList"/>
    <dgm:cxn modelId="{3C566942-C880-4A52-ACAA-6D419CF26CCC}" type="presParOf" srcId="{FB118128-9C1D-44D1-8237-8739684B1A27}" destId="{C0DC7824-1A8E-4BB9-AEB7-EB32EE8545FC}" srcOrd="3" destOrd="0" presId="urn:microsoft.com/office/officeart/2018/2/layout/IconVerticalSolidList"/>
    <dgm:cxn modelId="{B962A5F8-7E05-4E67-8ADA-3B281AE0AA7C}" type="presParOf" srcId="{482E0DE8-0154-4DDB-9CB7-4B7A73CA764B}" destId="{8A3B3583-2A0E-4E2F-9300-41518D160DF8}" srcOrd="1" destOrd="0" presId="urn:microsoft.com/office/officeart/2018/2/layout/IconVerticalSolidList"/>
    <dgm:cxn modelId="{6829C7E5-1C40-43CD-A35E-973FA04B1B86}" type="presParOf" srcId="{482E0DE8-0154-4DDB-9CB7-4B7A73CA764B}" destId="{9C814BDD-82FF-4F9D-B872-0ACE3D024F07}" srcOrd="2" destOrd="0" presId="urn:microsoft.com/office/officeart/2018/2/layout/IconVerticalSolidList"/>
    <dgm:cxn modelId="{7C562E4B-92E6-4E04-8EE7-426775F7AFF0}" type="presParOf" srcId="{9C814BDD-82FF-4F9D-B872-0ACE3D024F07}" destId="{85001AD1-4513-4659-8F04-7C7BCC6811F7}" srcOrd="0" destOrd="0" presId="urn:microsoft.com/office/officeart/2018/2/layout/IconVerticalSolidList"/>
    <dgm:cxn modelId="{F2FF585F-F357-4E47-8E8F-4974B51E285F}" type="presParOf" srcId="{9C814BDD-82FF-4F9D-B872-0ACE3D024F07}" destId="{7944DF35-781E-4C1A-B87C-44799A5C4936}" srcOrd="1" destOrd="0" presId="urn:microsoft.com/office/officeart/2018/2/layout/IconVerticalSolidList"/>
    <dgm:cxn modelId="{AABFF8A8-F1CF-44B2-999C-3EF41333ADF0}" type="presParOf" srcId="{9C814BDD-82FF-4F9D-B872-0ACE3D024F07}" destId="{8B2D067F-3F23-4BEA-99EC-38216343E389}" srcOrd="2" destOrd="0" presId="urn:microsoft.com/office/officeart/2018/2/layout/IconVerticalSolidList"/>
    <dgm:cxn modelId="{59684888-69EA-4E8E-953F-0DC33C3C20C2}" type="presParOf" srcId="{9C814BDD-82FF-4F9D-B872-0ACE3D024F07}" destId="{A24A66C2-7483-470A-9D93-0E92032DD1D1}" srcOrd="3" destOrd="0" presId="urn:microsoft.com/office/officeart/2018/2/layout/IconVerticalSolidList"/>
    <dgm:cxn modelId="{E3A0C8CC-7DC8-4B1A-95A4-91DF5729534C}" type="presParOf" srcId="{482E0DE8-0154-4DDB-9CB7-4B7A73CA764B}" destId="{D756F8DB-3B7C-4232-8C06-10BAEDDA518D}" srcOrd="3" destOrd="0" presId="urn:microsoft.com/office/officeart/2018/2/layout/IconVerticalSolidList"/>
    <dgm:cxn modelId="{0F022FF4-B6B8-4B4E-95B8-3349173D8046}" type="presParOf" srcId="{482E0DE8-0154-4DDB-9CB7-4B7A73CA764B}" destId="{8836EA5F-D608-4177-9AF2-957CA9E94B3D}" srcOrd="4" destOrd="0" presId="urn:microsoft.com/office/officeart/2018/2/layout/IconVerticalSolidList"/>
    <dgm:cxn modelId="{E3F8A22A-A033-4200-90F9-DCC48CFE2C48}" type="presParOf" srcId="{8836EA5F-D608-4177-9AF2-957CA9E94B3D}" destId="{C6755164-B0A7-468F-B81A-B83331ADF1BB}" srcOrd="0" destOrd="0" presId="urn:microsoft.com/office/officeart/2018/2/layout/IconVerticalSolidList"/>
    <dgm:cxn modelId="{16C6A56B-6611-4F6C-A873-87A251016B90}" type="presParOf" srcId="{8836EA5F-D608-4177-9AF2-957CA9E94B3D}" destId="{370BB799-2723-42B9-9785-E5F93534F79D}" srcOrd="1" destOrd="0" presId="urn:microsoft.com/office/officeart/2018/2/layout/IconVerticalSolidList"/>
    <dgm:cxn modelId="{5E664D70-70B3-4C8A-9763-F80789845358}" type="presParOf" srcId="{8836EA5F-D608-4177-9AF2-957CA9E94B3D}" destId="{BB45CEC4-27AD-4763-B698-67F7E0E2DFCF}" srcOrd="2" destOrd="0" presId="urn:microsoft.com/office/officeart/2018/2/layout/IconVerticalSolidList"/>
    <dgm:cxn modelId="{B92E2E79-887F-49F4-AA6A-1CE037BFD204}" type="presParOf" srcId="{8836EA5F-D608-4177-9AF2-957CA9E94B3D}" destId="{9DBA631A-C34A-4123-9EF9-7408ABBD211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53DF6-DC6C-42E2-B631-CC9BA87E6A0D}">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56781-E138-4E21-8DD4-FA946252F80C}">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DC7824-1A8E-4BB9-AEB7-EB32EE8545FC}">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US" sz="2500" kern="1200"/>
            <a:t>Class Diagrams</a:t>
          </a:r>
        </a:p>
      </dsp:txBody>
      <dsp:txXfrm>
        <a:off x="1844034" y="682"/>
        <a:ext cx="4401230" cy="1596566"/>
      </dsp:txXfrm>
    </dsp:sp>
    <dsp:sp modelId="{85001AD1-4513-4659-8F04-7C7BCC6811F7}">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44DF35-781E-4C1A-B87C-44799A5C4936}">
      <dsp:nvSpPr>
        <dsp:cNvPr id="0" name=""/>
        <dsp:cNvSpPr/>
      </dsp:nvSpPr>
      <dsp:spPr>
        <a:xfrm>
          <a:off x="482961" y="2355617"/>
          <a:ext cx="878111" cy="8781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4A66C2-7483-470A-9D93-0E92032DD1D1}">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US" sz="2500" kern="1200"/>
            <a:t>Class Coding</a:t>
          </a:r>
        </a:p>
      </dsp:txBody>
      <dsp:txXfrm>
        <a:off x="1844034" y="1996390"/>
        <a:ext cx="4401230" cy="1596566"/>
      </dsp:txXfrm>
    </dsp:sp>
    <dsp:sp modelId="{C6755164-B0A7-468F-B81A-B83331ADF1BB}">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0BB799-2723-42B9-9785-E5F93534F79D}">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BA631A-C34A-4123-9EF9-7408ABBD2117}">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90000"/>
            </a:lnSpc>
            <a:spcBef>
              <a:spcPct val="0"/>
            </a:spcBef>
            <a:spcAft>
              <a:spcPct val="35000"/>
            </a:spcAft>
            <a:buNone/>
          </a:pPr>
          <a:r>
            <a:rPr lang="en-US" sz="2500" kern="1200"/>
            <a:t>Unit Testing</a:t>
          </a:r>
        </a:p>
      </dsp:txBody>
      <dsp:txXfrm>
        <a:off x="1844034" y="3992098"/>
        <a:ext cx="4401230" cy="159656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6/20/2023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a:t>DANI'S STOCK DOCK : STOCK MENU PROGRAM</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anchor="ctr">
            <a:noAutofit/>
          </a:bodyPr>
          <a:lstStyle>
            <a:lvl1pPr algn="ctr">
              <a:buNone/>
              <a:defRPr sz="1800">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anchor="b"/>
          <a:lstStyle>
            <a:lvl1pPr algn="r">
              <a:defRPr sz="4800" b="1" cap="all" spc="400" baseline="0">
                <a:solidFill>
                  <a:schemeClr val="bg1"/>
                </a:solidFill>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fld id="{1B414455-F070-4D83-9182-EE4508BF0907}" type="datetime1">
              <a:rPr lang="en-US" smtClean="0"/>
              <a:t>6/22/2023</a:t>
            </a:fld>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a:t>DANI'S STOCK DOCK : STOCK MENU PROGRAM</a:t>
            </a:r>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a:lstStyle>
            <a:lvl1pPr marL="0" indent="0" algn="r">
              <a:buNone/>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A097F45E-85E0-46B5-A205-6A8F4EC3C809}" type="datetime1">
              <a:rPr lang="en-US" smtClean="0"/>
              <a:t>6/22/2023</a:t>
            </a:fld>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r>
              <a:rPr lang="en-US"/>
              <a:t>DANI'S STOCK DOCK : STOCK MENU PROGRAM</a:t>
            </a:r>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B9DD6DBD-A00F-466D-8D11-1673ABC63145}" type="datetime1">
              <a:rPr lang="en-US" smtClean="0"/>
              <a:t>6/22/2023</a:t>
            </a:fld>
            <a:endParaRPr lang="en-US" dirty="0"/>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r>
              <a:rPr lang="en-US"/>
              <a:t>DANI'S STOCK DOCK : STOCK MENU PROGRAM</a:t>
            </a:r>
            <a:endParaRPr lang="en-US" dirty="0"/>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FDF7BBBA-13E5-43E3-9EB0-22EF44D38325}" type="datetime1">
              <a:rPr lang="en-US" smtClean="0"/>
              <a:t>6/22/2023</a:t>
            </a:fld>
            <a:endParaRPr lang="en-US" dirty="0"/>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r>
              <a:rPr lang="en-US"/>
              <a:t>DANI'S STOCK DOCK : STOCK MENU PROGRAM</a:t>
            </a:r>
            <a:endParaRPr lang="en-US" dirty="0"/>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3FB2ABE8-E065-43DC-95F6-162E249CB5C9}" type="datetime1">
              <a:rPr lang="en-US" smtClean="0"/>
              <a:t>6/22/2023</a:t>
            </a:fld>
            <a:endParaRPr lang="en-US" dirty="0"/>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r>
              <a:rPr lang="en-US"/>
              <a:t>DANI'S STOCK DOCK : STOCK MENU PROGRAM</a:t>
            </a:r>
            <a:endParaRPr lang="en-US" dirty="0"/>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anchor="b"/>
          <a:lstStyle>
            <a:lvl1pPr algn="l">
              <a:defRPr sz="54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fld id="{1803713A-A09B-45AE-B0CF-7DB0F28E7DBF}" type="datetime1">
              <a:rPr lang="en-US" smtClean="0"/>
              <a:t>6/22/2023</a:t>
            </a:fld>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a:t>DANI'S STOCK DOCK : STOCK MENU PROGRAM</a:t>
            </a:r>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fld id="{146C2246-0FF3-4998-BC77-9B2FF7A0B21F}" type="datetime1">
              <a:rPr lang="en-US" smtClean="0"/>
              <a:t>6/22/2023</a:t>
            </a:fld>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a:t>DANI'S STOCK DOCK : STOCK MENU PROGRAM</a:t>
            </a:r>
            <a:endParaRPr lang="en-US" dirty="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anchor="b">
            <a:normAutofit/>
          </a:bodyPr>
          <a:lstStyle>
            <a:lvl1pPr algn="ctr">
              <a:defRPr sz="6000" b="1" i="0" cap="all" baseline="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endParaRPr lang="en-US" dirty="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D8DA9DAA-006C-4F4B-980E-E3DF019B24E2}" type="slidenum">
              <a:rPr lang="en-US" smtClean="0"/>
              <a:t>‹#›</a:t>
            </a:fld>
            <a:endParaRPr lang="en-US" dirty="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anchor="b"/>
          <a:lstStyle>
            <a:lvl1pPr algn="l">
              <a:lnSpc>
                <a:spcPct val="110000"/>
              </a:lnSpc>
              <a:spcBef>
                <a:spcPts val="1000"/>
              </a:spcBef>
              <a:defRPr sz="3600" b="0" i="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a:t>DANI'S STOCK DOCK : STOCK MENU PROGRAM</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a:lstStyle>
            <a:lvl1pPr>
              <a:defRPr sz="5400" b="1" cap="all" baseline="0">
                <a:solidFill>
                  <a:schemeClr val="bg1"/>
                </a:solidFill>
              </a:defRPr>
            </a:lvl1pPr>
          </a:lstStyle>
          <a:p>
            <a:r>
              <a:rPr lang="en-US" dirty="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a:lstStyle>
            <a:lvl1pPr>
              <a:defRPr>
                <a:solidFill>
                  <a:schemeClr val="bg1"/>
                </a:solidFill>
              </a:defRPr>
            </a:lvl1pPr>
          </a:lstStyle>
          <a:p>
            <a:fld id="{A01FF4EB-A399-4C53-9D8C-65D41AB98F3E}" type="datetime1">
              <a:rPr lang="en-US" smtClean="0"/>
              <a:t>6/22/2023</a:t>
            </a:fld>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a:lstStyle>
            <a:lvl1pPr>
              <a:defRPr>
                <a:solidFill>
                  <a:schemeClr val="bg1"/>
                </a:solidFill>
              </a:defRPr>
            </a:lvl1pPr>
          </a:lstStyle>
          <a:p>
            <a:r>
              <a:rPr lang="en-US"/>
              <a:t>DANI'S STOCK DOCK : STOCK MENU PROGRAM</a:t>
            </a:r>
            <a:endParaRPr lang="en-US" dirty="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endParaRPr lang="en-US" dirty="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endParaRPr lang="en-US" dirty="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53B6883A-3D90-4A45-A799-BAFA11E90E53}" type="datetime1">
              <a:rPr lang="en-US" smtClean="0"/>
              <a:t>6/22/2023</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r>
              <a:rPr lang="en-US"/>
              <a:t>DANI'S STOCK DOCK : STOCK MENU PROGRAM</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D8DA9DAA-006C-4F4B-980E-E3DF019B24E2}" type="slidenum">
              <a:rPr lang="en-US" smtClean="0"/>
              <a:t>‹#›</a:t>
            </a:fld>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dnieto47.wixsite.com/danyella-s-technical"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p:txBody>
          <a:bodyPr>
            <a:normAutofit fontScale="90000"/>
          </a:bodyPr>
          <a:lstStyle/>
          <a:p>
            <a:r>
              <a:rPr lang="en-US" sz="5400" spc="400" dirty="0">
                <a:solidFill>
                  <a:schemeClr val="bg1"/>
                </a:solidFill>
              </a:rPr>
              <a:t>Dani’s stock dock: Stock menu program</a:t>
            </a:r>
            <a:endParaRPr lang="en-US"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a:lstStyle/>
          <a:p>
            <a:r>
              <a:rPr lang="en-US" sz="2000" dirty="0">
                <a:solidFill>
                  <a:schemeClr val="bg1"/>
                </a:solidFill>
              </a:rPr>
              <a:t>Danyella Nieto</a:t>
            </a:r>
          </a:p>
          <a:p>
            <a:r>
              <a:rPr lang="en-US" sz="2000" dirty="0">
                <a:solidFill>
                  <a:schemeClr val="bg1"/>
                </a:solidFill>
              </a:rPr>
              <a:t>June 22, 2023</a:t>
            </a:r>
          </a:p>
          <a:p>
            <a:r>
              <a:rPr lang="en-US" sz="2000" dirty="0">
                <a:solidFill>
                  <a:schemeClr val="bg1"/>
                </a:solidFill>
              </a:rPr>
              <a:t>CEIS 150</a:t>
            </a:r>
          </a:p>
          <a:p>
            <a:endParaRPr lang="en-US" dirty="0"/>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Class Code</a:t>
            </a: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p:txBody>
          <a:bodyPr/>
          <a:lstStyle/>
          <a:p>
            <a:r>
              <a:rPr lang="en-US" dirty="0"/>
              <a:t>Screen Shot of stock_class.py file.</a:t>
            </a:r>
          </a:p>
          <a:p>
            <a:endParaRPr lang="en-US" dirty="0"/>
          </a:p>
        </p:txBody>
      </p:sp>
      <p:pic>
        <p:nvPicPr>
          <p:cNvPr id="10" name="Picture Placeholder 9">
            <a:extLst>
              <a:ext uri="{FF2B5EF4-FFF2-40B4-BE49-F238E27FC236}">
                <a16:creationId xmlns:a16="http://schemas.microsoft.com/office/drawing/2014/main" id="{335B0BE6-CEE7-CBC9-CEB4-C3D51E6A247F}"/>
              </a:ext>
            </a:extLst>
          </p:cNvPr>
          <p:cNvPicPr>
            <a:picLocks noGrp="1" noChangeAspect="1"/>
          </p:cNvPicPr>
          <p:nvPr>
            <p:ph type="pic" idx="1"/>
          </p:nvPr>
        </p:nvPicPr>
        <p:blipFill rotWithShape="1">
          <a:blip r:embed="rId2"/>
          <a:srcRect t="-247" b="3629"/>
          <a:stretch/>
        </p:blipFill>
        <p:spPr>
          <a:xfrm>
            <a:off x="4610039" y="571046"/>
            <a:ext cx="6948549" cy="5715907"/>
          </a:xfrm>
        </p:spPr>
      </p:pic>
    </p:spTree>
    <p:extLst>
      <p:ext uri="{BB962C8B-B14F-4D97-AF65-F5344CB8AC3E}">
        <p14:creationId xmlns:p14="http://schemas.microsoft.com/office/powerpoint/2010/main" val="185730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p:txBody>
          <a:bodyPr>
            <a:normAutofit/>
          </a:bodyPr>
          <a:lstStyle/>
          <a:p>
            <a:r>
              <a:rPr lang="en-US" sz="4400" dirty="0"/>
              <a:t>Unit Test</a:t>
            </a:r>
          </a:p>
        </p:txBody>
      </p:sp>
      <p:pic>
        <p:nvPicPr>
          <p:cNvPr id="4" name="Picture Placeholder 3">
            <a:extLst>
              <a:ext uri="{FF2B5EF4-FFF2-40B4-BE49-F238E27FC236}">
                <a16:creationId xmlns:a16="http://schemas.microsoft.com/office/drawing/2014/main" id="{5832C119-5EB2-B6A4-CA6E-7886174A12E2}"/>
              </a:ext>
            </a:extLst>
          </p:cNvPr>
          <p:cNvPicPr>
            <a:picLocks noGrp="1" noChangeAspect="1"/>
          </p:cNvPicPr>
          <p:nvPr>
            <p:ph type="pic" idx="1"/>
          </p:nvPr>
        </p:nvPicPr>
        <p:blipFill rotWithShape="1">
          <a:blip r:embed="rId2"/>
          <a:srcRect t="-792" b="-563"/>
          <a:stretch/>
        </p:blipFill>
        <p:spPr>
          <a:xfrm>
            <a:off x="4441371" y="130907"/>
            <a:ext cx="7480074" cy="6596185"/>
          </a:xfr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p:txBody>
          <a:bodyPr/>
          <a:lstStyle/>
          <a:p>
            <a:r>
              <a:rPr lang="en-US" dirty="0"/>
              <a:t>Screen Shot of successful unit test.</a:t>
            </a:r>
          </a:p>
          <a:p>
            <a:endParaRPr lang="en-US" dirty="0"/>
          </a:p>
        </p:txBody>
      </p:sp>
    </p:spTree>
    <p:extLst>
      <p:ext uri="{BB962C8B-B14F-4D97-AF65-F5344CB8AC3E}">
        <p14:creationId xmlns:p14="http://schemas.microsoft.com/office/powerpoint/2010/main" val="2811827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DFB95-2803-4882-8DE6-333A75D37240}"/>
              </a:ext>
            </a:extLst>
          </p:cNvPr>
          <p:cNvSpPr>
            <a:spLocks noGrp="1"/>
          </p:cNvSpPr>
          <p:nvPr>
            <p:ph type="ctrTitle"/>
          </p:nvPr>
        </p:nvSpPr>
        <p:spPr/>
        <p:txBody>
          <a:bodyPr/>
          <a:lstStyle/>
          <a:p>
            <a:pPr>
              <a:lnSpc>
                <a:spcPct val="100000"/>
              </a:lnSpc>
              <a:spcBef>
                <a:spcPts val="0"/>
              </a:spcBef>
            </a:pPr>
            <a:r>
              <a:rPr lang="en-US" dirty="0">
                <a:latin typeface="Arial"/>
                <a:cs typeface="Arial"/>
              </a:rPr>
              <a:t>Text-Based User Interface</a:t>
            </a:r>
            <a:br>
              <a:rPr lang="en-US" dirty="0">
                <a:ea typeface="+mn-lt"/>
                <a:cs typeface="+mn-lt"/>
              </a:rPr>
            </a:br>
            <a:r>
              <a:rPr lang="en-US" dirty="0">
                <a:latin typeface="Arial"/>
                <a:cs typeface="Arial"/>
              </a:rPr>
              <a:t>Summary Report</a:t>
            </a:r>
            <a:endParaRPr lang="en-US" dirty="0">
              <a:cs typeface="Calibri" panose="020F0502020204030204"/>
            </a:endParaRPr>
          </a:p>
        </p:txBody>
      </p:sp>
      <p:sp>
        <p:nvSpPr>
          <p:cNvPr id="3" name="Subtitle 2">
            <a:extLst>
              <a:ext uri="{FF2B5EF4-FFF2-40B4-BE49-F238E27FC236}">
                <a16:creationId xmlns:a16="http://schemas.microsoft.com/office/drawing/2014/main" id="{8AFC25C2-2815-4A92-A043-0CEC83591A94}"/>
              </a:ext>
            </a:extLst>
          </p:cNvPr>
          <p:cNvSpPr>
            <a:spLocks noGrp="1"/>
          </p:cNvSpPr>
          <p:nvPr>
            <p:ph type="subTitle" idx="1"/>
          </p:nvPr>
        </p:nvSpPr>
        <p:spPr/>
        <p:txBody>
          <a:bodyPr/>
          <a:lstStyle/>
          <a:p>
            <a:r>
              <a:rPr lang="en-US" sz="1800" dirty="0"/>
              <a:t>Module 3</a:t>
            </a:r>
          </a:p>
        </p:txBody>
      </p:sp>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2"/>
          <a:srcRect/>
          <a:stretch/>
        </p:blipFill>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a:lstStyle/>
          <a:p>
            <a:r>
              <a:rPr lang="en-US"/>
              <a:t>DANI'S STOCK DOCK : STOCK MENU PROGRAM</a:t>
            </a:r>
            <a:endParaRPr lang="en-US" dirty="0"/>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a:lstStyle/>
          <a:p>
            <a:fld id="{D8DA9DAA-006C-4F4B-980E-E3DF019B24E2}" type="slidenum">
              <a:rPr lang="en-US" smtClean="0"/>
              <a:pPr/>
              <a:t>12</a:t>
            </a:fld>
            <a:endParaRPr lang="en-US" dirty="0"/>
          </a:p>
        </p:txBody>
      </p:sp>
    </p:spTree>
    <p:extLst>
      <p:ext uri="{BB962C8B-B14F-4D97-AF65-F5344CB8AC3E}">
        <p14:creationId xmlns:p14="http://schemas.microsoft.com/office/powerpoint/2010/main" val="3561473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Adding a Stock</a:t>
            </a:r>
            <a:endParaRPr lang="en-US" dirty="0"/>
          </a:p>
        </p:txBody>
      </p:sp>
      <p:pic>
        <p:nvPicPr>
          <p:cNvPr id="4" name="Picture Placeholder 3">
            <a:extLst>
              <a:ext uri="{FF2B5EF4-FFF2-40B4-BE49-F238E27FC236}">
                <a16:creationId xmlns:a16="http://schemas.microsoft.com/office/drawing/2014/main" id="{2AB88730-0F9C-3CFE-00DC-76C4CF38621D}"/>
              </a:ext>
            </a:extLst>
          </p:cNvPr>
          <p:cNvPicPr>
            <a:picLocks noGrp="1" noChangeAspect="1"/>
          </p:cNvPicPr>
          <p:nvPr>
            <p:ph type="pic" idx="1"/>
          </p:nvPr>
        </p:nvPicPr>
        <p:blipFill rotWithShape="1">
          <a:blip r:embed="rId2"/>
          <a:srcRect t="-822" b="-2086"/>
          <a:stretch/>
        </p:blipFill>
        <p:spPr>
          <a:xfrm>
            <a:off x="5357360" y="23467"/>
            <a:ext cx="5789612" cy="6834533"/>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vert="horz" lIns="91440" tIns="45720" rIns="91440" bIns="45720" rtlCol="0" anchor="t">
            <a:normAutofit/>
          </a:bodyPr>
          <a:lstStyle/>
          <a:p>
            <a:r>
              <a:rPr lang="en-US" dirty="0"/>
              <a:t>screen shot of working Stock program.</a:t>
            </a:r>
          </a:p>
          <a:p>
            <a:endParaRPr lang="en-US" dirty="0"/>
          </a:p>
          <a:p>
            <a:endParaRPr lang="en-US" dirty="0"/>
          </a:p>
        </p:txBody>
      </p:sp>
    </p:spTree>
    <p:extLst>
      <p:ext uri="{BB962C8B-B14F-4D97-AF65-F5344CB8AC3E}">
        <p14:creationId xmlns:p14="http://schemas.microsoft.com/office/powerpoint/2010/main" val="2987750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43089" y="517957"/>
            <a:ext cx="2527526" cy="1600200"/>
          </a:xfrm>
        </p:spPr>
        <p:txBody>
          <a:bodyPr>
            <a:normAutofit/>
          </a:bodyPr>
          <a:lstStyle/>
          <a:p>
            <a:r>
              <a:rPr lang="en-US" sz="4400" dirty="0"/>
              <a:t>Listing 3 Stocks</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777775" y="2118157"/>
            <a:ext cx="2658154" cy="3811588"/>
          </a:xfrm>
        </p:spPr>
        <p:txBody>
          <a:bodyPr vert="horz" lIns="91440" tIns="45720" rIns="91440" bIns="45720" rtlCol="0" anchor="t">
            <a:normAutofit/>
          </a:bodyPr>
          <a:lstStyle/>
          <a:p>
            <a:r>
              <a:rPr lang="en-US" dirty="0"/>
              <a:t>screen shot of working Stock program.</a:t>
            </a:r>
          </a:p>
          <a:p>
            <a:endParaRPr lang="en-US" dirty="0"/>
          </a:p>
          <a:p>
            <a:endParaRPr lang="en-US" dirty="0"/>
          </a:p>
        </p:txBody>
      </p:sp>
      <p:pic>
        <p:nvPicPr>
          <p:cNvPr id="8" name="Picture 7">
            <a:extLst>
              <a:ext uri="{FF2B5EF4-FFF2-40B4-BE49-F238E27FC236}">
                <a16:creationId xmlns:a16="http://schemas.microsoft.com/office/drawing/2014/main" id="{CB7D400A-DC9F-83AA-6D45-6A60F86F2612}"/>
              </a:ext>
            </a:extLst>
          </p:cNvPr>
          <p:cNvPicPr>
            <a:picLocks noChangeAspect="1"/>
          </p:cNvPicPr>
          <p:nvPr/>
        </p:nvPicPr>
        <p:blipFill>
          <a:blip r:embed="rId2"/>
          <a:stretch>
            <a:fillRect/>
          </a:stretch>
        </p:blipFill>
        <p:spPr>
          <a:xfrm>
            <a:off x="3322987" y="187894"/>
            <a:ext cx="8869013" cy="6268325"/>
          </a:xfrm>
          <a:prstGeom prst="rect">
            <a:avLst/>
          </a:prstGeom>
        </p:spPr>
      </p:pic>
    </p:spTree>
    <p:extLst>
      <p:ext uri="{BB962C8B-B14F-4D97-AF65-F5344CB8AC3E}">
        <p14:creationId xmlns:p14="http://schemas.microsoft.com/office/powerpoint/2010/main" val="1088591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Daily Data</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vert="horz" lIns="91440" tIns="45720" rIns="91440" bIns="45720" rtlCol="0" anchor="t">
            <a:normAutofit/>
          </a:bodyPr>
          <a:lstStyle/>
          <a:p>
            <a:r>
              <a:rPr lang="en-US" dirty="0"/>
              <a:t>screen shot of working Stock program.</a:t>
            </a:r>
          </a:p>
          <a:p>
            <a:endParaRPr lang="en-US" dirty="0"/>
          </a:p>
          <a:p>
            <a:endParaRPr lang="en-US" dirty="0"/>
          </a:p>
        </p:txBody>
      </p:sp>
      <p:pic>
        <p:nvPicPr>
          <p:cNvPr id="4" name="Picture 3">
            <a:extLst>
              <a:ext uri="{FF2B5EF4-FFF2-40B4-BE49-F238E27FC236}">
                <a16:creationId xmlns:a16="http://schemas.microsoft.com/office/drawing/2014/main" id="{E9B3866E-217B-7500-66F7-00E455292366}"/>
              </a:ext>
            </a:extLst>
          </p:cNvPr>
          <p:cNvPicPr>
            <a:picLocks noChangeAspect="1"/>
          </p:cNvPicPr>
          <p:nvPr/>
        </p:nvPicPr>
        <p:blipFill>
          <a:blip r:embed="rId2"/>
          <a:stretch>
            <a:fillRect/>
          </a:stretch>
        </p:blipFill>
        <p:spPr>
          <a:xfrm>
            <a:off x="5380104" y="285311"/>
            <a:ext cx="5553850" cy="6287377"/>
          </a:xfrm>
          <a:prstGeom prst="rect">
            <a:avLst/>
          </a:prstGeom>
        </p:spPr>
      </p:pic>
    </p:spTree>
    <p:extLst>
      <p:ext uri="{BB962C8B-B14F-4D97-AF65-F5344CB8AC3E}">
        <p14:creationId xmlns:p14="http://schemas.microsoft.com/office/powerpoint/2010/main" val="18004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p:txBody>
          <a:bodyPr/>
          <a:lstStyle/>
          <a:p>
            <a:r>
              <a:rPr lang="en-US" dirty="0"/>
              <a:t>Module 4 </a:t>
            </a:r>
          </a:p>
        </p:txBody>
      </p:sp>
      <p:sp>
        <p:nvSpPr>
          <p:cNvPr id="5" name="Footer Placeholder 4">
            <a:extLst>
              <a:ext uri="{FF2B5EF4-FFF2-40B4-BE49-F238E27FC236}">
                <a16:creationId xmlns:a16="http://schemas.microsoft.com/office/drawing/2014/main" id="{63B7C214-9C4B-410D-816A-6B3C8059C7BA}"/>
              </a:ext>
            </a:extLst>
          </p:cNvPr>
          <p:cNvSpPr>
            <a:spLocks noGrp="1"/>
          </p:cNvSpPr>
          <p:nvPr>
            <p:ph type="ftr" sz="quarter" idx="11"/>
          </p:nvPr>
        </p:nvSpPr>
        <p:spPr/>
        <p:txBody>
          <a:bodyPr/>
          <a:lstStyle/>
          <a:p>
            <a:r>
              <a:rPr lang="en-US"/>
              <a:t>DANI'S STOCK DOCK : STOCK MENU PROGRAM</a:t>
            </a:r>
            <a:endParaRPr lang="en-US" dirty="0"/>
          </a:p>
        </p:txBody>
      </p:sp>
      <p:sp>
        <p:nvSpPr>
          <p:cNvPr id="4" name="Date Placeholder 3">
            <a:extLst>
              <a:ext uri="{FF2B5EF4-FFF2-40B4-BE49-F238E27FC236}">
                <a16:creationId xmlns:a16="http://schemas.microsoft.com/office/drawing/2014/main" id="{2F8D5D16-EDC5-46DE-A0B9-0765F4F59BB7}"/>
              </a:ext>
            </a:extLst>
          </p:cNvPr>
          <p:cNvSpPr>
            <a:spLocks noGrp="1"/>
          </p:cNvSpPr>
          <p:nvPr>
            <p:ph type="dt" sz="half" idx="10"/>
          </p:nvPr>
        </p:nvSpPr>
        <p:spPr/>
        <p:txBody>
          <a:bodyPr/>
          <a:lstStyle/>
          <a:p>
            <a:fld id="{9DCA26B8-1A91-4A5A-B238-85C63FE2DE6D}" type="datetime1">
              <a:rPr lang="en-US" smtClean="0"/>
              <a:t>6/22/2023</a:t>
            </a:fld>
            <a:endParaRPr lang="en-US" dirty="0"/>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a:lstStyle/>
          <a:p>
            <a:fld id="{D8DA9DAA-006C-4F4B-980E-E3DF019B24E2}" type="slidenum">
              <a:rPr lang="en-US" smtClean="0"/>
              <a:pPr/>
              <a:t>16</a:t>
            </a:fld>
            <a:endParaRPr lang="en-US" dirty="0"/>
          </a:p>
        </p:txBody>
      </p:sp>
      <p:sp>
        <p:nvSpPr>
          <p:cNvPr id="8" name="Content Placeholder 7">
            <a:extLst>
              <a:ext uri="{FF2B5EF4-FFF2-40B4-BE49-F238E27FC236}">
                <a16:creationId xmlns:a16="http://schemas.microsoft.com/office/drawing/2014/main" id="{2B2C6608-E5D0-B43B-8ADD-88681672C6CC}"/>
              </a:ext>
            </a:extLst>
          </p:cNvPr>
          <p:cNvSpPr>
            <a:spLocks noGrp="1"/>
          </p:cNvSpPr>
          <p:nvPr>
            <p:ph idx="1"/>
          </p:nvPr>
        </p:nvSpPr>
        <p:spPr/>
        <p:txBody>
          <a:bodyPr/>
          <a:lstStyle/>
          <a:p>
            <a:pPr>
              <a:lnSpc>
                <a:spcPct val="100000"/>
              </a:lnSpc>
              <a:spcBef>
                <a:spcPts val="0"/>
              </a:spcBef>
            </a:pPr>
            <a:r>
              <a:rPr lang="en-US" dirty="0">
                <a:latin typeface="Arial"/>
                <a:cs typeface="Arial"/>
              </a:rPr>
              <a:t>Inheritance</a:t>
            </a:r>
            <a:endParaRPr lang="en-US" dirty="0">
              <a:ea typeface="+mn-lt"/>
              <a:cs typeface="+mn-lt"/>
            </a:endParaRPr>
          </a:p>
          <a:p>
            <a:pPr>
              <a:lnSpc>
                <a:spcPct val="100000"/>
              </a:lnSpc>
              <a:spcBef>
                <a:spcPts val="0"/>
              </a:spcBef>
            </a:pPr>
            <a:r>
              <a:rPr lang="en-US" dirty="0">
                <a:latin typeface="Arial"/>
                <a:cs typeface="Arial"/>
              </a:rPr>
              <a:t>Summary Report</a:t>
            </a:r>
            <a:endParaRPr lang="en-US" dirty="0">
              <a:cs typeface="Calibri" panose="020F0502020204030204"/>
            </a:endParaRPr>
          </a:p>
          <a:p>
            <a:endParaRPr lang="en-US" dirty="0"/>
          </a:p>
        </p:txBody>
      </p:sp>
    </p:spTree>
    <p:extLst>
      <p:ext uri="{BB962C8B-B14F-4D97-AF65-F5344CB8AC3E}">
        <p14:creationId xmlns:p14="http://schemas.microsoft.com/office/powerpoint/2010/main" val="2270028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Inherited classes</a:t>
            </a:r>
            <a:endParaRPr lang="en-US" dirty="0"/>
          </a:p>
        </p:txBody>
      </p:sp>
      <p:pic>
        <p:nvPicPr>
          <p:cNvPr id="4" name="Picture Placeholder 3">
            <a:extLst>
              <a:ext uri="{FF2B5EF4-FFF2-40B4-BE49-F238E27FC236}">
                <a16:creationId xmlns:a16="http://schemas.microsoft.com/office/drawing/2014/main" id="{4E34EC94-33BA-4003-9D16-53456ED72120}"/>
              </a:ext>
            </a:extLst>
          </p:cNvPr>
          <p:cNvPicPr>
            <a:picLocks noGrp="1" noChangeAspect="1"/>
          </p:cNvPicPr>
          <p:nvPr>
            <p:ph type="pic" idx="1"/>
          </p:nvPr>
        </p:nvPicPr>
        <p:blipFill rotWithShape="1">
          <a:blip r:embed="rId2"/>
          <a:srcRect t="-229" b="3432"/>
          <a:stretch/>
        </p:blipFill>
        <p:spPr>
          <a:xfrm>
            <a:off x="5180012" y="7257"/>
            <a:ext cx="6172200" cy="6850743"/>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vert="horz" lIns="91440" tIns="45720" rIns="91440" bIns="45720" rtlCol="0" anchor="t">
            <a:normAutofit/>
          </a:bodyPr>
          <a:lstStyle/>
          <a:p>
            <a:r>
              <a:rPr lang="en-US" dirty="0"/>
              <a:t>Screen shot of classes</a:t>
            </a:r>
          </a:p>
          <a:p>
            <a:endParaRPr lang="en-US" dirty="0"/>
          </a:p>
          <a:p>
            <a:endParaRPr lang="en-US" dirty="0"/>
          </a:p>
        </p:txBody>
      </p:sp>
    </p:spTree>
    <p:extLst>
      <p:ext uri="{BB962C8B-B14F-4D97-AF65-F5344CB8AC3E}">
        <p14:creationId xmlns:p14="http://schemas.microsoft.com/office/powerpoint/2010/main" val="2670511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Unit Tests</a:t>
            </a:r>
            <a:endParaRPr lang="en-US" dirty="0"/>
          </a:p>
        </p:txBody>
      </p:sp>
      <p:pic>
        <p:nvPicPr>
          <p:cNvPr id="4" name="Picture Placeholder 3">
            <a:extLst>
              <a:ext uri="{FF2B5EF4-FFF2-40B4-BE49-F238E27FC236}">
                <a16:creationId xmlns:a16="http://schemas.microsoft.com/office/drawing/2014/main" id="{9FE3357E-B128-BD12-04A3-D405E84D00E8}"/>
              </a:ext>
            </a:extLst>
          </p:cNvPr>
          <p:cNvPicPr>
            <a:picLocks noGrp="1" noChangeAspect="1"/>
          </p:cNvPicPr>
          <p:nvPr>
            <p:ph type="pic" idx="1"/>
          </p:nvPr>
        </p:nvPicPr>
        <p:blipFill rotWithShape="1">
          <a:blip r:embed="rId2"/>
          <a:srcRect t="500" b="500"/>
          <a:stretch/>
        </p:blipFill>
        <p:spPr>
          <a:xfrm>
            <a:off x="4325257" y="517387"/>
            <a:ext cx="7451045" cy="5883413"/>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vert="horz" lIns="91440" tIns="45720" rIns="91440" bIns="45720" rtlCol="0" anchor="t">
            <a:normAutofit/>
          </a:bodyPr>
          <a:lstStyle/>
          <a:p>
            <a:r>
              <a:rPr lang="en-US" dirty="0"/>
              <a:t>Screen shot of unit tests successfully completion </a:t>
            </a:r>
          </a:p>
          <a:p>
            <a:endParaRPr lang="en-US" dirty="0"/>
          </a:p>
          <a:p>
            <a:endParaRPr lang="en-US" dirty="0"/>
          </a:p>
        </p:txBody>
      </p:sp>
    </p:spTree>
    <p:extLst>
      <p:ext uri="{BB962C8B-B14F-4D97-AF65-F5344CB8AC3E}">
        <p14:creationId xmlns:p14="http://schemas.microsoft.com/office/powerpoint/2010/main" val="835649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Stock menu program</a:t>
            </a:r>
            <a:endParaRPr lang="en-US" dirty="0"/>
          </a:p>
        </p:txBody>
      </p:sp>
      <p:pic>
        <p:nvPicPr>
          <p:cNvPr id="4" name="Picture Placeholder 3">
            <a:extLst>
              <a:ext uri="{FF2B5EF4-FFF2-40B4-BE49-F238E27FC236}">
                <a16:creationId xmlns:a16="http://schemas.microsoft.com/office/drawing/2014/main" id="{DBAEA7BA-BB83-50D1-9952-2287C2FEB4AF}"/>
              </a:ext>
            </a:extLst>
          </p:cNvPr>
          <p:cNvPicPr>
            <a:picLocks noGrp="1" noChangeAspect="1"/>
          </p:cNvPicPr>
          <p:nvPr>
            <p:ph type="pic" idx="1"/>
          </p:nvPr>
        </p:nvPicPr>
        <p:blipFill rotWithShape="1">
          <a:blip r:embed="rId2"/>
          <a:srcRect l="51" t="15019" r="-51" b="3003"/>
          <a:stretch/>
        </p:blipFill>
        <p:spPr>
          <a:xfrm>
            <a:off x="5328331" y="100013"/>
            <a:ext cx="5717041" cy="6613950"/>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vert="horz" lIns="91440" tIns="45720" rIns="91440" bIns="45720" rtlCol="0" anchor="t">
            <a:normAutofit/>
          </a:bodyPr>
          <a:lstStyle/>
          <a:p>
            <a:r>
              <a:rPr lang="en-US" dirty="0"/>
              <a:t>Screen shot of classes in the main program</a:t>
            </a:r>
          </a:p>
          <a:p>
            <a:endParaRPr lang="en-US" dirty="0"/>
          </a:p>
          <a:p>
            <a:endParaRPr lang="en-US" dirty="0"/>
          </a:p>
        </p:txBody>
      </p:sp>
    </p:spTree>
    <p:extLst>
      <p:ext uri="{BB962C8B-B14F-4D97-AF65-F5344CB8AC3E}">
        <p14:creationId xmlns:p14="http://schemas.microsoft.com/office/powerpoint/2010/main" val="3783171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p:txBody>
          <a:bodyPr/>
          <a:lstStyle/>
          <a:p>
            <a:r>
              <a:rPr lang="en-US" b="1" cap="all" spc="400" dirty="0">
                <a:solidFill>
                  <a:schemeClr val="bg1"/>
                </a:solidFill>
                <a:latin typeface="+mn-lt"/>
              </a:rPr>
              <a:t>Agenda</a:t>
            </a:r>
            <a:endParaRPr lang="en-US" dirty="0"/>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p:txBody>
          <a:bodyPr/>
          <a:lstStyle/>
          <a:p>
            <a:pPr algn="r"/>
            <a:r>
              <a:rPr lang="en-US" sz="1800" dirty="0">
                <a:solidFill>
                  <a:schemeClr val="bg1"/>
                </a:solidFill>
              </a:rPr>
              <a:t>Introduction</a:t>
            </a:r>
          </a:p>
          <a:p>
            <a:pPr algn="r"/>
            <a:r>
              <a:rPr lang="en-US" dirty="0"/>
              <a:t>Project Challenges</a:t>
            </a:r>
            <a:endParaRPr lang="en-US" sz="1800" dirty="0">
              <a:solidFill>
                <a:schemeClr val="bg1"/>
              </a:solidFill>
            </a:endParaRPr>
          </a:p>
          <a:p>
            <a:pPr algn="r"/>
            <a:r>
              <a:rPr lang="en-US" sz="1800" dirty="0">
                <a:solidFill>
                  <a:schemeClr val="bg1"/>
                </a:solidFill>
              </a:rPr>
              <a:t>Career Skills</a:t>
            </a:r>
          </a:p>
          <a:p>
            <a:pPr algn="r"/>
            <a:r>
              <a:rPr lang="en-US" sz="1800" dirty="0">
                <a:solidFill>
                  <a:schemeClr val="bg1"/>
                </a:solidFill>
              </a:rPr>
              <a:t>Module Breakdowns</a:t>
            </a:r>
          </a:p>
          <a:p>
            <a:pPr algn="r"/>
            <a:r>
              <a:rPr lang="en-US" sz="1800" dirty="0">
                <a:solidFill>
                  <a:schemeClr val="bg1"/>
                </a:solidFill>
              </a:rPr>
              <a:t>Conclusion</a:t>
            </a: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2"/>
          <a:srcRect/>
          <a:stretch/>
        </p:blipFill>
        <p:spPr/>
      </p:pic>
      <p:sp>
        <p:nvSpPr>
          <p:cNvPr id="7" name="Date Placeholder 6">
            <a:extLst>
              <a:ext uri="{FF2B5EF4-FFF2-40B4-BE49-F238E27FC236}">
                <a16:creationId xmlns:a16="http://schemas.microsoft.com/office/drawing/2014/main" id="{05C25F72-F9A7-42F9-9720-0801ED77D4D1}"/>
              </a:ext>
            </a:extLst>
          </p:cNvPr>
          <p:cNvSpPr>
            <a:spLocks noGrp="1"/>
          </p:cNvSpPr>
          <p:nvPr>
            <p:ph type="dt" sz="half" idx="10"/>
          </p:nvPr>
        </p:nvSpPr>
        <p:spPr/>
        <p:txBody>
          <a:bodyPr/>
          <a:lstStyle/>
          <a:p>
            <a:fld id="{7B309334-DFB9-4EC0-9949-443F54806937}" type="datetime1">
              <a:rPr lang="en-US" smtClean="0"/>
              <a:t>6/22/2023</a:t>
            </a:fld>
            <a:endParaRPr lang="en-US" dirty="0"/>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a:lstStyle/>
          <a:p>
            <a:r>
              <a:rPr lang="en-US"/>
              <a:t>DANI'S STOCK DOCK : STOCK MENU PROGRAM</a:t>
            </a:r>
            <a:endParaRPr lang="en-US" dirty="0"/>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a:lstStyle/>
          <a:p>
            <a:fld id="{D8DA9DAA-006C-4F4B-980E-E3DF019B24E2}" type="slidenum">
              <a:rPr lang="en-US" smtClean="0"/>
              <a:pPr/>
              <a:t>2</a:t>
            </a:fld>
            <a:endParaRPr lang="en-US" dirty="0"/>
          </a:p>
        </p:txBody>
      </p:sp>
    </p:spTree>
    <p:extLst>
      <p:ext uri="{BB962C8B-B14F-4D97-AF65-F5344CB8AC3E}">
        <p14:creationId xmlns:p14="http://schemas.microsoft.com/office/powerpoint/2010/main" val="1613598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a:xfrm>
            <a:off x="838200" y="252583"/>
            <a:ext cx="10515600" cy="1325563"/>
          </a:xfrm>
        </p:spPr>
        <p:txBody>
          <a:bodyPr>
            <a:normAutofit/>
          </a:bodyPr>
          <a:lstStyle/>
          <a:p>
            <a:r>
              <a:rPr lang="en-US" dirty="0"/>
              <a:t>Module 5</a:t>
            </a:r>
          </a:p>
        </p:txBody>
      </p:sp>
      <p:sp>
        <p:nvSpPr>
          <p:cNvPr id="6" name="Slide Number Placeholder 5">
            <a:extLst>
              <a:ext uri="{FF2B5EF4-FFF2-40B4-BE49-F238E27FC236}">
                <a16:creationId xmlns:a16="http://schemas.microsoft.com/office/drawing/2014/main" id="{AB55FF1C-3CBD-419A-9DE4-7A8AA6371B6A}"/>
              </a:ext>
            </a:extLst>
          </p:cNvPr>
          <p:cNvSpPr>
            <a:spLocks noGrp="1"/>
          </p:cNvSpPr>
          <p:nvPr>
            <p:ph type="sldNum" sz="quarter" idx="12"/>
          </p:nvPr>
        </p:nvSpPr>
        <p:spPr/>
        <p:txBody>
          <a:bodyPr>
            <a:normAutofit/>
          </a:bodyPr>
          <a:lstStyle/>
          <a:p>
            <a:pPr>
              <a:spcAft>
                <a:spcPts val="600"/>
              </a:spcAft>
            </a:pPr>
            <a:fld id="{D8DA9DAA-006C-4F4B-980E-E3DF019B24E2}" type="slidenum">
              <a:rPr lang="en-US" b="1" cap="all" spc="100" smtClean="0">
                <a:solidFill>
                  <a:schemeClr val="accent2"/>
                </a:solidFill>
              </a:rPr>
              <a:pPr>
                <a:spcAft>
                  <a:spcPts val="600"/>
                </a:spcAft>
              </a:pPr>
              <a:t>20</a:t>
            </a:fld>
            <a:endParaRPr lang="en-US" b="1" cap="all" spc="100" dirty="0">
              <a:solidFill>
                <a:schemeClr val="accent2"/>
              </a:solidFill>
            </a:endParaRPr>
          </a:p>
        </p:txBody>
      </p:sp>
      <p:sp>
        <p:nvSpPr>
          <p:cNvPr id="4" name="Content Placeholder 3">
            <a:extLst>
              <a:ext uri="{FF2B5EF4-FFF2-40B4-BE49-F238E27FC236}">
                <a16:creationId xmlns:a16="http://schemas.microsoft.com/office/drawing/2014/main" id="{812A5B08-DE0E-8656-3449-D61B1A0ED190}"/>
              </a:ext>
            </a:extLst>
          </p:cNvPr>
          <p:cNvSpPr>
            <a:spLocks noGrp="1"/>
          </p:cNvSpPr>
          <p:nvPr>
            <p:ph idx="1"/>
          </p:nvPr>
        </p:nvSpPr>
        <p:spPr>
          <a:xfrm>
            <a:off x="838200" y="1825625"/>
            <a:ext cx="1975338" cy="4351338"/>
          </a:xfrm>
        </p:spPr>
        <p:txBody>
          <a:bodyPr/>
          <a:lstStyle/>
          <a:p>
            <a:r>
              <a:rPr lang="en-US" dirty="0">
                <a:latin typeface="Arial"/>
                <a:cs typeface="Arial"/>
              </a:rPr>
              <a:t>Creating a Chart</a:t>
            </a:r>
            <a:endParaRPr lang="en-US" dirty="0">
              <a:cs typeface="Calibri" panose="020F0502020204030204"/>
            </a:endParaRPr>
          </a:p>
          <a:p>
            <a:endParaRPr lang="en-US" dirty="0"/>
          </a:p>
        </p:txBody>
      </p:sp>
      <p:pic>
        <p:nvPicPr>
          <p:cNvPr id="5" name="Picture 4">
            <a:extLst>
              <a:ext uri="{FF2B5EF4-FFF2-40B4-BE49-F238E27FC236}">
                <a16:creationId xmlns:a16="http://schemas.microsoft.com/office/drawing/2014/main" id="{61472A24-E5DA-8CD0-313B-C2D11CB339B1}"/>
              </a:ext>
            </a:extLst>
          </p:cNvPr>
          <p:cNvPicPr>
            <a:picLocks noChangeAspect="1"/>
          </p:cNvPicPr>
          <p:nvPr/>
        </p:nvPicPr>
        <p:blipFill>
          <a:blip r:embed="rId2"/>
          <a:stretch>
            <a:fillRect/>
          </a:stretch>
        </p:blipFill>
        <p:spPr>
          <a:xfrm>
            <a:off x="2960691" y="1253860"/>
            <a:ext cx="9231309" cy="5498950"/>
          </a:xfrm>
          <a:prstGeom prst="rect">
            <a:avLst/>
          </a:prstGeom>
        </p:spPr>
      </p:pic>
    </p:spTree>
    <p:extLst>
      <p:ext uri="{BB962C8B-B14F-4D97-AF65-F5344CB8AC3E}">
        <p14:creationId xmlns:p14="http://schemas.microsoft.com/office/powerpoint/2010/main" val="315928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p:txBody>
          <a:bodyPr>
            <a:normAutofit/>
          </a:bodyPr>
          <a:lstStyle/>
          <a:p>
            <a:r>
              <a:rPr lang="en-US" sz="5400" dirty="0"/>
              <a:t>Module 6 : </a:t>
            </a:r>
            <a:r>
              <a:rPr lang="en-US" sz="3200" dirty="0">
                <a:latin typeface="Arial"/>
                <a:cs typeface="Arial"/>
              </a:rPr>
              <a:t>Loading Data </a:t>
            </a:r>
            <a:endParaRPr lang="en-US" sz="5400" dirty="0"/>
          </a:p>
        </p:txBody>
      </p:sp>
      <p:sp>
        <p:nvSpPr>
          <p:cNvPr id="18" name="Text Placeholder 17">
            <a:extLst>
              <a:ext uri="{FF2B5EF4-FFF2-40B4-BE49-F238E27FC236}">
                <a16:creationId xmlns:a16="http://schemas.microsoft.com/office/drawing/2014/main" id="{F1D8F8E2-4284-D012-6D1C-CC4C89F2E0A0}"/>
              </a:ext>
            </a:extLst>
          </p:cNvPr>
          <p:cNvSpPr>
            <a:spLocks noGrp="1"/>
          </p:cNvSpPr>
          <p:nvPr>
            <p:ph type="body" idx="1"/>
          </p:nvPr>
        </p:nvSpPr>
        <p:spPr/>
        <p:txBody>
          <a:bodyPr/>
          <a:lstStyle/>
          <a:p>
            <a:r>
              <a:rPr lang="en-US" dirty="0"/>
              <a:t>File</a:t>
            </a:r>
          </a:p>
          <a:p>
            <a:endParaRPr lang="en-US" dirty="0"/>
          </a:p>
        </p:txBody>
      </p:sp>
      <p:sp>
        <p:nvSpPr>
          <p:cNvPr id="19" name="Content Placeholder 18">
            <a:extLst>
              <a:ext uri="{FF2B5EF4-FFF2-40B4-BE49-F238E27FC236}">
                <a16:creationId xmlns:a16="http://schemas.microsoft.com/office/drawing/2014/main" id="{AFC4B64B-4803-B729-B7B1-1BBE57D84700}"/>
              </a:ext>
            </a:extLst>
          </p:cNvPr>
          <p:cNvSpPr>
            <a:spLocks noGrp="1"/>
          </p:cNvSpPr>
          <p:nvPr>
            <p:ph sz="half" idx="2"/>
          </p:nvPr>
        </p:nvSpPr>
        <p:spPr>
          <a:xfrm>
            <a:off x="1444752" y="2338820"/>
            <a:ext cx="4553712" cy="3684588"/>
          </a:xfrm>
        </p:spPr>
        <p:txBody>
          <a:bodyPr/>
          <a:lstStyle/>
          <a:p>
            <a:r>
              <a:rPr lang="en-US" dirty="0"/>
              <a:t>screen shot of the file downloaded from Yahoo finance</a:t>
            </a:r>
          </a:p>
          <a:p>
            <a:endParaRPr lang="en-US" dirty="0"/>
          </a:p>
        </p:txBody>
      </p:sp>
      <p:sp>
        <p:nvSpPr>
          <p:cNvPr id="20" name="Text Placeholder 19">
            <a:extLst>
              <a:ext uri="{FF2B5EF4-FFF2-40B4-BE49-F238E27FC236}">
                <a16:creationId xmlns:a16="http://schemas.microsoft.com/office/drawing/2014/main" id="{A42CCC78-8FFE-6BFB-302D-C72C4495ABA1}"/>
              </a:ext>
            </a:extLst>
          </p:cNvPr>
          <p:cNvSpPr>
            <a:spLocks noGrp="1"/>
          </p:cNvSpPr>
          <p:nvPr>
            <p:ph type="body" sz="quarter" idx="3"/>
          </p:nvPr>
        </p:nvSpPr>
        <p:spPr>
          <a:xfrm>
            <a:off x="6784848" y="1278732"/>
            <a:ext cx="4553712" cy="823912"/>
          </a:xfrm>
        </p:spPr>
        <p:txBody>
          <a:bodyPr/>
          <a:lstStyle/>
          <a:p>
            <a:r>
              <a:rPr lang="en-US" sz="2400" dirty="0"/>
              <a:t>Importing data</a:t>
            </a:r>
            <a:endParaRPr lang="en-US" dirty="0"/>
          </a:p>
        </p:txBody>
      </p:sp>
      <p:sp>
        <p:nvSpPr>
          <p:cNvPr id="21" name="Content Placeholder 20">
            <a:extLst>
              <a:ext uri="{FF2B5EF4-FFF2-40B4-BE49-F238E27FC236}">
                <a16:creationId xmlns:a16="http://schemas.microsoft.com/office/drawing/2014/main" id="{AAED6478-A925-83DA-62C0-6E346402ACFE}"/>
              </a:ext>
            </a:extLst>
          </p:cNvPr>
          <p:cNvSpPr>
            <a:spLocks noGrp="1"/>
          </p:cNvSpPr>
          <p:nvPr>
            <p:ph sz="quarter" idx="4"/>
          </p:nvPr>
        </p:nvSpPr>
        <p:spPr>
          <a:xfrm>
            <a:off x="6784848" y="2338820"/>
            <a:ext cx="4553712" cy="3684588"/>
          </a:xfrm>
        </p:spPr>
        <p:txBody>
          <a:bodyPr/>
          <a:lstStyle/>
          <a:p>
            <a:r>
              <a:rPr lang="en-US" dirty="0"/>
              <a:t>Screenshot of the historical data import</a:t>
            </a:r>
          </a:p>
          <a:p>
            <a:endParaRPr lang="en-US" dirty="0"/>
          </a:p>
        </p:txBody>
      </p:sp>
      <p:pic>
        <p:nvPicPr>
          <p:cNvPr id="22" name="Picture 21">
            <a:extLst>
              <a:ext uri="{FF2B5EF4-FFF2-40B4-BE49-F238E27FC236}">
                <a16:creationId xmlns:a16="http://schemas.microsoft.com/office/drawing/2014/main" id="{70B7FE5E-E262-961E-98DB-D7CF808C316A}"/>
              </a:ext>
            </a:extLst>
          </p:cNvPr>
          <p:cNvPicPr>
            <a:picLocks noChangeAspect="1"/>
          </p:cNvPicPr>
          <p:nvPr/>
        </p:nvPicPr>
        <p:blipFill rotWithShape="1">
          <a:blip r:embed="rId2"/>
          <a:srcRect r="8334"/>
          <a:stretch/>
        </p:blipFill>
        <p:spPr>
          <a:xfrm>
            <a:off x="899972" y="3194844"/>
            <a:ext cx="5491684" cy="2316164"/>
          </a:xfrm>
          <a:prstGeom prst="rect">
            <a:avLst/>
          </a:prstGeom>
        </p:spPr>
      </p:pic>
      <p:pic>
        <p:nvPicPr>
          <p:cNvPr id="23" name="Picture 22">
            <a:extLst>
              <a:ext uri="{FF2B5EF4-FFF2-40B4-BE49-F238E27FC236}">
                <a16:creationId xmlns:a16="http://schemas.microsoft.com/office/drawing/2014/main" id="{D8BD4FFC-CD32-B61B-CB52-D4678F09065C}"/>
              </a:ext>
            </a:extLst>
          </p:cNvPr>
          <p:cNvPicPr>
            <a:picLocks noChangeAspect="1"/>
          </p:cNvPicPr>
          <p:nvPr/>
        </p:nvPicPr>
        <p:blipFill rotWithShape="1">
          <a:blip r:embed="rId3"/>
          <a:srcRect t="39425"/>
          <a:stretch/>
        </p:blipFill>
        <p:spPr>
          <a:xfrm>
            <a:off x="7021554" y="3009082"/>
            <a:ext cx="4333834" cy="3848918"/>
          </a:xfrm>
          <a:prstGeom prst="rect">
            <a:avLst/>
          </a:prstGeom>
        </p:spPr>
      </p:pic>
    </p:spTree>
    <p:extLst>
      <p:ext uri="{BB962C8B-B14F-4D97-AF65-F5344CB8AC3E}">
        <p14:creationId xmlns:p14="http://schemas.microsoft.com/office/powerpoint/2010/main" val="3124766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7" name="Rectangle 10">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ACDA59-55A0-4EA5-B3E4-646D1D3B4CEB}"/>
              </a:ext>
            </a:extLst>
          </p:cNvPr>
          <p:cNvSpPr>
            <a:spLocks noGrp="1"/>
          </p:cNvSpPr>
          <p:nvPr>
            <p:ph type="title"/>
          </p:nvPr>
        </p:nvSpPr>
        <p:spPr>
          <a:xfrm>
            <a:off x="457200" y="1598246"/>
            <a:ext cx="4412419" cy="3626217"/>
          </a:xfrm>
        </p:spPr>
        <p:txBody>
          <a:bodyPr vert="horz" lIns="91440" tIns="45720" rIns="91440" bIns="45720" rtlCol="0" anchor="t">
            <a:normAutofit/>
          </a:bodyPr>
          <a:lstStyle/>
          <a:p>
            <a:pPr algn="r"/>
            <a:r>
              <a:rPr lang="en-US" sz="7400" b="1" i="0" kern="1200" cap="all" baseline="0" dirty="0">
                <a:solidFill>
                  <a:schemeClr val="bg1"/>
                </a:solidFill>
                <a:latin typeface="+mj-lt"/>
                <a:ea typeface="+mj-ea"/>
                <a:cs typeface="+mj-cs"/>
              </a:rPr>
              <a:t>Module 7: GUI</a:t>
            </a:r>
          </a:p>
        </p:txBody>
      </p:sp>
      <p:sp>
        <p:nvSpPr>
          <p:cNvPr id="12"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12034" y="1267063"/>
            <a:ext cx="139037" cy="139039"/>
          </a:xfrm>
          <a:custGeom>
            <a:avLst/>
            <a:gdLst>
              <a:gd name="connsiteX0" fmla="*/ 129600 w 139037"/>
              <a:gd name="connsiteY0" fmla="*/ 60082 h 139039"/>
              <a:gd name="connsiteX1" fmla="*/ 78955 w 139037"/>
              <a:gd name="connsiteY1" fmla="*/ 60082 h 139039"/>
              <a:gd name="connsiteX2" fmla="*/ 78955 w 139037"/>
              <a:gd name="connsiteY2" fmla="*/ 9437 h 139039"/>
              <a:gd name="connsiteX3" fmla="*/ 69519 w 139037"/>
              <a:gd name="connsiteY3" fmla="*/ 0 h 139039"/>
              <a:gd name="connsiteX4" fmla="*/ 60082 w 139037"/>
              <a:gd name="connsiteY4" fmla="*/ 9437 h 139039"/>
              <a:gd name="connsiteX5" fmla="*/ 60082 w 139037"/>
              <a:gd name="connsiteY5" fmla="*/ 60082 h 139039"/>
              <a:gd name="connsiteX6" fmla="*/ 9437 w 139037"/>
              <a:gd name="connsiteY6" fmla="*/ 60082 h 139039"/>
              <a:gd name="connsiteX7" fmla="*/ 0 w 139037"/>
              <a:gd name="connsiteY7" fmla="*/ 69520 h 139039"/>
              <a:gd name="connsiteX8" fmla="*/ 9437 w 139037"/>
              <a:gd name="connsiteY8" fmla="*/ 78957 h 139039"/>
              <a:gd name="connsiteX9" fmla="*/ 60082 w 139037"/>
              <a:gd name="connsiteY9" fmla="*/ 78957 h 139039"/>
              <a:gd name="connsiteX10" fmla="*/ 60082 w 139037"/>
              <a:gd name="connsiteY10" fmla="*/ 129602 h 139039"/>
              <a:gd name="connsiteX11" fmla="*/ 69519 w 139037"/>
              <a:gd name="connsiteY11" fmla="*/ 139039 h 139039"/>
              <a:gd name="connsiteX12" fmla="*/ 78955 w 139037"/>
              <a:gd name="connsiteY12" fmla="*/ 129602 h 139039"/>
              <a:gd name="connsiteX13" fmla="*/ 78955 w 139037"/>
              <a:gd name="connsiteY13" fmla="*/ 78957 h 139039"/>
              <a:gd name="connsiteX14" fmla="*/ 129600 w 139037"/>
              <a:gd name="connsiteY14" fmla="*/ 78957 h 139039"/>
              <a:gd name="connsiteX15" fmla="*/ 139037 w 139037"/>
              <a:gd name="connsiteY15" fmla="*/ 69520 h 139039"/>
              <a:gd name="connsiteX16" fmla="*/ 129600 w 139037"/>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7" h="139039">
                <a:moveTo>
                  <a:pt x="129600" y="60082"/>
                </a:moveTo>
                <a:lnTo>
                  <a:pt x="78955" y="60082"/>
                </a:lnTo>
                <a:lnTo>
                  <a:pt x="78955" y="9437"/>
                </a:lnTo>
                <a:cubicBezTo>
                  <a:pt x="78955" y="4225"/>
                  <a:pt x="74730" y="0"/>
                  <a:pt x="69519" y="0"/>
                </a:cubicBezTo>
                <a:cubicBezTo>
                  <a:pt x="64307"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7" y="139039"/>
                  <a:pt x="69519" y="139039"/>
                </a:cubicBezTo>
                <a:cubicBezTo>
                  <a:pt x="74730" y="139039"/>
                  <a:pt x="78955" y="134814"/>
                  <a:pt x="78955" y="129602"/>
                </a:cubicBezTo>
                <a:lnTo>
                  <a:pt x="78955" y="78957"/>
                </a:lnTo>
                <a:lnTo>
                  <a:pt x="129600" y="78957"/>
                </a:lnTo>
                <a:cubicBezTo>
                  <a:pt x="134812" y="78957"/>
                  <a:pt x="139037" y="74731"/>
                  <a:pt x="139037" y="69520"/>
                </a:cubicBezTo>
                <a:cubicBezTo>
                  <a:pt x="139037" y="64308"/>
                  <a:pt x="134812" y="60082"/>
                  <a:pt x="129600" y="60082"/>
                </a:cubicBezTo>
                <a:close/>
              </a:path>
            </a:pathLst>
          </a:custGeom>
          <a:solidFill>
            <a:schemeClr val="bg1"/>
          </a:solidFill>
          <a:ln w="603" cap="flat">
            <a:noFill/>
            <a:prstDash val="solid"/>
            <a:miter/>
          </a:ln>
        </p:spPr>
        <p:txBody>
          <a:bodyPr rtlCol="0" anchor="ctr"/>
          <a:lstStyle/>
          <a:p>
            <a:endParaRPr lang="en-US"/>
          </a:p>
        </p:txBody>
      </p:sp>
      <p:cxnSp>
        <p:nvCxnSpPr>
          <p:cNvPr id="15" name="Straight Connector 1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322" y="1589368"/>
            <a:ext cx="0" cy="5259754"/>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pic>
        <p:nvPicPr>
          <p:cNvPr id="19" name="Graphic 5" descr="Books">
            <a:extLst>
              <a:ext uri="{FF2B5EF4-FFF2-40B4-BE49-F238E27FC236}">
                <a16:creationId xmlns:a16="http://schemas.microsoft.com/office/drawing/2014/main" id="{EC82F0D0-E30A-FFF0-04D5-480DFA278D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80106" y="1598246"/>
            <a:ext cx="4783504" cy="4783504"/>
          </a:xfrm>
          <a:prstGeom prst="rect">
            <a:avLst/>
          </a:prstGeom>
        </p:spPr>
      </p:pic>
      <p:sp>
        <p:nvSpPr>
          <p:cNvPr id="17"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52801" y="1659316"/>
            <a:ext cx="127713" cy="127714"/>
          </a:xfrm>
          <a:custGeom>
            <a:avLst/>
            <a:gdLst>
              <a:gd name="connsiteX0" fmla="*/ 63857 w 127713"/>
              <a:gd name="connsiteY0" fmla="*/ 18874 h 127714"/>
              <a:gd name="connsiteX1" fmla="*/ 108839 w 127713"/>
              <a:gd name="connsiteY1" fmla="*/ 63857 h 127714"/>
              <a:gd name="connsiteX2" fmla="*/ 63857 w 127713"/>
              <a:gd name="connsiteY2" fmla="*/ 108840 h 127714"/>
              <a:gd name="connsiteX3" fmla="*/ 18874 w 127713"/>
              <a:gd name="connsiteY3" fmla="*/ 63857 h 127714"/>
              <a:gd name="connsiteX4" fmla="*/ 63857 w 127713"/>
              <a:gd name="connsiteY4" fmla="*/ 18874 h 127714"/>
              <a:gd name="connsiteX5" fmla="*/ 63857 w 127713"/>
              <a:gd name="connsiteY5" fmla="*/ 0 h 127714"/>
              <a:gd name="connsiteX6" fmla="*/ 0 w 127713"/>
              <a:gd name="connsiteY6" fmla="*/ 63857 h 127714"/>
              <a:gd name="connsiteX7" fmla="*/ 63857 w 127713"/>
              <a:gd name="connsiteY7" fmla="*/ 127714 h 127714"/>
              <a:gd name="connsiteX8" fmla="*/ 127713 w 127713"/>
              <a:gd name="connsiteY8" fmla="*/ 63857 h 127714"/>
              <a:gd name="connsiteX9" fmla="*/ 63857 w 127713"/>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4">
                <a:moveTo>
                  <a:pt x="63857" y="18874"/>
                </a:moveTo>
                <a:cubicBezTo>
                  <a:pt x="88700" y="18874"/>
                  <a:pt x="108839" y="39014"/>
                  <a:pt x="108839" y="63857"/>
                </a:cubicBezTo>
                <a:cubicBezTo>
                  <a:pt x="108839" y="88700"/>
                  <a:pt x="88700" y="108840"/>
                  <a:pt x="63857" y="108840"/>
                </a:cubicBezTo>
                <a:cubicBezTo>
                  <a:pt x="39013" y="108840"/>
                  <a:pt x="18874" y="88700"/>
                  <a:pt x="18874" y="63857"/>
                </a:cubicBezTo>
                <a:cubicBezTo>
                  <a:pt x="18898" y="39024"/>
                  <a:pt x="39023" y="18898"/>
                  <a:pt x="63857" y="18874"/>
                </a:cubicBezTo>
                <a:moveTo>
                  <a:pt x="63857" y="0"/>
                </a:moveTo>
                <a:cubicBezTo>
                  <a:pt x="28590" y="0"/>
                  <a:pt x="0" y="28590"/>
                  <a:pt x="0" y="63857"/>
                </a:cubicBezTo>
                <a:cubicBezTo>
                  <a:pt x="0" y="99124"/>
                  <a:pt x="28590" y="127714"/>
                  <a:pt x="63857" y="127714"/>
                </a:cubicBezTo>
                <a:cubicBezTo>
                  <a:pt x="99124" y="127714"/>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spTree>
    <p:extLst>
      <p:ext uri="{BB962C8B-B14F-4D97-AF65-F5344CB8AC3E}">
        <p14:creationId xmlns:p14="http://schemas.microsoft.com/office/powerpoint/2010/main" val="1403455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Stocks in GUI</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vert="horz" lIns="91440" tIns="45720" rIns="91440" bIns="45720" rtlCol="0" anchor="t">
            <a:normAutofit/>
          </a:bodyPr>
          <a:lstStyle/>
          <a:p>
            <a:r>
              <a:rPr lang="en-US" dirty="0"/>
              <a:t>Paste a screen shot of your GUI working</a:t>
            </a:r>
          </a:p>
          <a:p>
            <a:endParaRPr lang="en-US" dirty="0"/>
          </a:p>
          <a:p>
            <a:endParaRPr lang="en-US" dirty="0"/>
          </a:p>
        </p:txBody>
      </p:sp>
      <p:pic>
        <p:nvPicPr>
          <p:cNvPr id="10" name="Picture Placeholder 9">
            <a:extLst>
              <a:ext uri="{FF2B5EF4-FFF2-40B4-BE49-F238E27FC236}">
                <a16:creationId xmlns:a16="http://schemas.microsoft.com/office/drawing/2014/main" id="{A705A586-9FFB-E1C6-69C6-AEDDBAF7AD4D}"/>
              </a:ext>
            </a:extLst>
          </p:cNvPr>
          <p:cNvPicPr>
            <a:picLocks noGrp="1" noChangeAspect="1"/>
          </p:cNvPicPr>
          <p:nvPr>
            <p:ph type="pic" idx="1"/>
          </p:nvPr>
        </p:nvPicPr>
        <p:blipFill>
          <a:blip r:embed="rId2"/>
          <a:srcRect l="4172" r="4172"/>
          <a:stretch/>
        </p:blipFill>
        <p:spPr/>
      </p:pic>
    </p:spTree>
    <p:extLst>
      <p:ext uri="{BB962C8B-B14F-4D97-AF65-F5344CB8AC3E}">
        <p14:creationId xmlns:p14="http://schemas.microsoft.com/office/powerpoint/2010/main" val="1106244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B28F-C9D7-439B-B863-44B4E851A0B0}"/>
              </a:ext>
            </a:extLst>
          </p:cNvPr>
          <p:cNvSpPr>
            <a:spLocks noGrp="1"/>
          </p:cNvSpPr>
          <p:nvPr>
            <p:ph type="ctrTitle"/>
          </p:nvPr>
        </p:nvSpPr>
        <p:spPr/>
        <p:txBody>
          <a:bodyPr>
            <a:normAutofit/>
          </a:bodyPr>
          <a:lstStyle/>
          <a:p>
            <a:r>
              <a:rPr lang="en-US" sz="5400" dirty="0"/>
              <a:t>History Tab</a:t>
            </a:r>
            <a:endParaRPr lang="en-US" dirty="0"/>
          </a:p>
        </p:txBody>
      </p:sp>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p:txBody>
          <a:bodyPr/>
          <a:lstStyle/>
          <a:p>
            <a:r>
              <a:rPr lang="en-US" dirty="0"/>
              <a:t>screen shot of History tab with import working.</a:t>
            </a:r>
          </a:p>
        </p:txBody>
      </p:sp>
      <p:sp>
        <p:nvSpPr>
          <p:cNvPr id="23" name="Footer Placeholder 22">
            <a:extLst>
              <a:ext uri="{FF2B5EF4-FFF2-40B4-BE49-F238E27FC236}">
                <a16:creationId xmlns:a16="http://schemas.microsoft.com/office/drawing/2014/main" id="{249ACE4E-0038-4BA2-8883-8C3F73B79C44}"/>
              </a:ext>
            </a:extLst>
          </p:cNvPr>
          <p:cNvSpPr>
            <a:spLocks noGrp="1"/>
          </p:cNvSpPr>
          <p:nvPr>
            <p:ph type="ftr" sz="quarter" idx="11"/>
          </p:nvPr>
        </p:nvSpPr>
        <p:spPr/>
        <p:txBody>
          <a:bodyPr/>
          <a:lstStyle/>
          <a:p>
            <a:r>
              <a:rPr lang="en-US"/>
              <a:t>DANI'S STOCK DOCK : STOCK MENU PROGRAM</a:t>
            </a:r>
            <a:endParaRPr lang="en-US" dirty="0"/>
          </a:p>
        </p:txBody>
      </p:sp>
      <p:sp>
        <p:nvSpPr>
          <p:cNvPr id="24" name="Slide Number Placeholder 23">
            <a:extLst>
              <a:ext uri="{FF2B5EF4-FFF2-40B4-BE49-F238E27FC236}">
                <a16:creationId xmlns:a16="http://schemas.microsoft.com/office/drawing/2014/main" id="{9A686A52-7630-4675-B383-8C2AD252EC1F}"/>
              </a:ext>
            </a:extLst>
          </p:cNvPr>
          <p:cNvSpPr>
            <a:spLocks noGrp="1"/>
          </p:cNvSpPr>
          <p:nvPr>
            <p:ph type="sldNum" sz="quarter" idx="12"/>
          </p:nvPr>
        </p:nvSpPr>
        <p:spPr/>
        <p:txBody>
          <a:bodyPr/>
          <a:lstStyle/>
          <a:p>
            <a:fld id="{D8DA9DAA-006C-4F4B-980E-E3DF019B24E2}" type="slidenum">
              <a:rPr lang="en-US" smtClean="0"/>
              <a:pPr/>
              <a:t>24</a:t>
            </a:fld>
            <a:endParaRPr lang="en-US" dirty="0"/>
          </a:p>
        </p:txBody>
      </p:sp>
      <p:pic>
        <p:nvPicPr>
          <p:cNvPr id="11" name="Picture Placeholder 3">
            <a:extLst>
              <a:ext uri="{FF2B5EF4-FFF2-40B4-BE49-F238E27FC236}">
                <a16:creationId xmlns:a16="http://schemas.microsoft.com/office/drawing/2014/main" id="{DE46C698-CA8B-2F2E-C877-BEE6D6B8F960}"/>
              </a:ext>
            </a:extLst>
          </p:cNvPr>
          <p:cNvPicPr>
            <a:picLocks noChangeAspect="1"/>
          </p:cNvPicPr>
          <p:nvPr/>
        </p:nvPicPr>
        <p:blipFill>
          <a:blip r:embed="rId2"/>
          <a:srcRect l="4162" r="4162"/>
          <a:stretch/>
        </p:blipFill>
        <p:spPr>
          <a:xfrm>
            <a:off x="104751" y="992187"/>
            <a:ext cx="6172200" cy="4873625"/>
          </a:xfrm>
          <a:prstGeom prst="rect">
            <a:avLst/>
          </a:prstGeom>
        </p:spPr>
      </p:pic>
    </p:spTree>
    <p:extLst>
      <p:ext uri="{BB962C8B-B14F-4D97-AF65-F5344CB8AC3E}">
        <p14:creationId xmlns:p14="http://schemas.microsoft.com/office/powerpoint/2010/main" val="3584772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536286" y="0"/>
            <a:ext cx="3640578" cy="1600200"/>
          </a:xfrm>
        </p:spPr>
        <p:txBody>
          <a:bodyPr>
            <a:normAutofit/>
          </a:bodyPr>
          <a:lstStyle/>
          <a:p>
            <a:r>
              <a:rPr lang="en-US" sz="4400" dirty="0"/>
              <a:t>Report Complete</a:t>
            </a:r>
            <a:endParaRPr lang="en-US" dirty="0"/>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788363" y="543514"/>
            <a:ext cx="3932237" cy="3811588"/>
          </a:xfrm>
        </p:spPr>
        <p:txBody>
          <a:bodyPr vert="horz" lIns="91440" tIns="45720" rIns="91440" bIns="45720" rtlCol="0" anchor="t">
            <a:normAutofit/>
          </a:bodyPr>
          <a:lstStyle/>
          <a:p>
            <a:r>
              <a:rPr lang="en-US" dirty="0"/>
              <a:t>Screen shot of Report tab</a:t>
            </a:r>
          </a:p>
          <a:p>
            <a:endParaRPr lang="en-US" dirty="0"/>
          </a:p>
          <a:p>
            <a:endParaRPr lang="en-US" dirty="0"/>
          </a:p>
        </p:txBody>
      </p:sp>
      <p:pic>
        <p:nvPicPr>
          <p:cNvPr id="8" name="Picture 7">
            <a:extLst>
              <a:ext uri="{FF2B5EF4-FFF2-40B4-BE49-F238E27FC236}">
                <a16:creationId xmlns:a16="http://schemas.microsoft.com/office/drawing/2014/main" id="{8290F1D4-19FA-7FCF-A4CD-D08D30A51236}"/>
              </a:ext>
            </a:extLst>
          </p:cNvPr>
          <p:cNvPicPr>
            <a:picLocks noChangeAspect="1"/>
          </p:cNvPicPr>
          <p:nvPr/>
        </p:nvPicPr>
        <p:blipFill rotWithShape="1">
          <a:blip r:embed="rId2"/>
          <a:srcRect b="3263"/>
          <a:stretch/>
        </p:blipFill>
        <p:spPr>
          <a:xfrm>
            <a:off x="924787" y="1494973"/>
            <a:ext cx="10605953" cy="5181598"/>
          </a:xfrm>
          <a:prstGeom prst="rect">
            <a:avLst/>
          </a:prstGeom>
        </p:spPr>
      </p:pic>
    </p:spTree>
    <p:extLst>
      <p:ext uri="{BB962C8B-B14F-4D97-AF65-F5344CB8AC3E}">
        <p14:creationId xmlns:p14="http://schemas.microsoft.com/office/powerpoint/2010/main" val="831200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EE25-21D4-19C2-8E16-80C1C16A46D0}"/>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F865BA23-DACB-9ABC-5B0D-F082C669DC79}"/>
              </a:ext>
            </a:extLst>
          </p:cNvPr>
          <p:cNvSpPr>
            <a:spLocks noGrp="1"/>
          </p:cNvSpPr>
          <p:nvPr>
            <p:ph idx="1"/>
          </p:nvPr>
        </p:nvSpPr>
        <p:spPr/>
        <p:txBody>
          <a:bodyPr/>
          <a:lstStyle/>
          <a:p>
            <a:r>
              <a:rPr lang="en-US" dirty="0"/>
              <a:t>Creating this program has been very rewarding. The skills gained from this project are transferable and applicable to real life job situations. There have been challenges faced in the process but persevering and overcoming them are what have made me a better software engineer and student.  </a:t>
            </a:r>
          </a:p>
        </p:txBody>
      </p:sp>
      <p:sp>
        <p:nvSpPr>
          <p:cNvPr id="4" name="Date Placeholder 3">
            <a:extLst>
              <a:ext uri="{FF2B5EF4-FFF2-40B4-BE49-F238E27FC236}">
                <a16:creationId xmlns:a16="http://schemas.microsoft.com/office/drawing/2014/main" id="{5B9D799F-5047-F87C-753C-52ABA5CFEBC3}"/>
              </a:ext>
            </a:extLst>
          </p:cNvPr>
          <p:cNvSpPr>
            <a:spLocks noGrp="1"/>
          </p:cNvSpPr>
          <p:nvPr>
            <p:ph type="dt" sz="half" idx="10"/>
          </p:nvPr>
        </p:nvSpPr>
        <p:spPr/>
        <p:txBody>
          <a:bodyPr/>
          <a:lstStyle/>
          <a:p>
            <a:fld id="{A01FF4EB-A399-4C53-9D8C-65D41AB98F3E}" type="datetime1">
              <a:rPr lang="en-US" smtClean="0"/>
              <a:t>6/22/2023</a:t>
            </a:fld>
            <a:endParaRPr lang="en-US" dirty="0"/>
          </a:p>
        </p:txBody>
      </p:sp>
      <p:sp>
        <p:nvSpPr>
          <p:cNvPr id="5" name="Footer Placeholder 4">
            <a:extLst>
              <a:ext uri="{FF2B5EF4-FFF2-40B4-BE49-F238E27FC236}">
                <a16:creationId xmlns:a16="http://schemas.microsoft.com/office/drawing/2014/main" id="{2816EDBB-2AB8-A8BB-801E-14D6046BDC6D}"/>
              </a:ext>
            </a:extLst>
          </p:cNvPr>
          <p:cNvSpPr>
            <a:spLocks noGrp="1"/>
          </p:cNvSpPr>
          <p:nvPr>
            <p:ph type="ftr" sz="quarter" idx="11"/>
          </p:nvPr>
        </p:nvSpPr>
        <p:spPr/>
        <p:txBody>
          <a:bodyPr/>
          <a:lstStyle/>
          <a:p>
            <a:r>
              <a:rPr lang="en-US"/>
              <a:t>DANI'S STOCK DOCK : STOCK MENU PROGRAM</a:t>
            </a:r>
            <a:endParaRPr lang="en-US" dirty="0"/>
          </a:p>
        </p:txBody>
      </p:sp>
      <p:sp>
        <p:nvSpPr>
          <p:cNvPr id="6" name="Slide Number Placeholder 5">
            <a:extLst>
              <a:ext uri="{FF2B5EF4-FFF2-40B4-BE49-F238E27FC236}">
                <a16:creationId xmlns:a16="http://schemas.microsoft.com/office/drawing/2014/main" id="{51C384B5-A38E-60D0-C878-64095A0C12C9}"/>
              </a:ext>
            </a:extLst>
          </p:cNvPr>
          <p:cNvSpPr>
            <a:spLocks noGrp="1"/>
          </p:cNvSpPr>
          <p:nvPr>
            <p:ph type="sldNum" sz="quarter" idx="12"/>
          </p:nvPr>
        </p:nvSpPr>
        <p:spPr/>
        <p:txBody>
          <a:bodyPr/>
          <a:lstStyle/>
          <a:p>
            <a:fld id="{D8DA9DAA-006C-4F4B-980E-E3DF019B24E2}" type="slidenum">
              <a:rPr lang="en-US" smtClean="0"/>
              <a:pPr/>
              <a:t>26</a:t>
            </a:fld>
            <a:endParaRPr lang="en-US" dirty="0"/>
          </a:p>
        </p:txBody>
      </p:sp>
    </p:spTree>
    <p:extLst>
      <p:ext uri="{BB962C8B-B14F-4D97-AF65-F5344CB8AC3E}">
        <p14:creationId xmlns:p14="http://schemas.microsoft.com/office/powerpoint/2010/main" val="3780447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a:lstStyle/>
          <a:p>
            <a:fld id="{A9986739-D11C-467A-B11B-CB9243B03DEE}" type="datetime1">
              <a:rPr lang="en-US" smtClean="0"/>
              <a:t>6/22/2023</a:t>
            </a:fld>
            <a:endParaRPr lang="en-US" dirty="0"/>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a:lstStyle/>
          <a:p>
            <a:fld id="{D8DA9DAA-006C-4F4B-980E-E3DF019B24E2}" type="slidenum">
              <a:rPr lang="en-US" smtClean="0"/>
              <a:pPr/>
              <a:t>27</a:t>
            </a:fld>
            <a:endParaRPr lang="en-US" dirty="0"/>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a:lstStyle/>
          <a:p>
            <a:r>
              <a:rPr lang="en-US"/>
              <a:t>DANI'S STOCK DOCK : STOCK MENU PROGRAM</a:t>
            </a:r>
            <a:endParaRPr lang="en-US" dirty="0"/>
          </a:p>
        </p:txBody>
      </p:sp>
      <p:pic>
        <p:nvPicPr>
          <p:cNvPr id="9" name="Picture Placeholder 8" descr="mountains at sunset">
            <a:extLst>
              <a:ext uri="{FF2B5EF4-FFF2-40B4-BE49-F238E27FC236}">
                <a16:creationId xmlns:a16="http://schemas.microsoft.com/office/drawing/2014/main" id="{C82DA925-978C-48A9-98AD-0653B7A3D2D9}"/>
              </a:ext>
            </a:extLst>
          </p:cNvPr>
          <p:cNvPicPr>
            <a:picLocks noGrp="1" noChangeAspect="1"/>
          </p:cNvPicPr>
          <p:nvPr>
            <p:ph type="pic" sz="quarter" idx="14"/>
          </p:nvPr>
        </p:nvPicPr>
        <p:blipFill rotWithShape="1">
          <a:blip r:embed="rId2"/>
          <a:srcRect t="41" b="41"/>
          <a:stretch/>
        </p:blipFill>
        <p:spPr/>
      </p:pic>
      <p:pic>
        <p:nvPicPr>
          <p:cNvPr id="11" name="Picture Placeholder 10" descr="mountains at sunset">
            <a:extLst>
              <a:ext uri="{FF2B5EF4-FFF2-40B4-BE49-F238E27FC236}">
                <a16:creationId xmlns:a16="http://schemas.microsoft.com/office/drawing/2014/main" id="{E63B7C3F-04A4-43F6-881D-FA11061CBAFA}"/>
              </a:ext>
            </a:extLst>
          </p:cNvPr>
          <p:cNvPicPr>
            <a:picLocks noGrp="1" noChangeAspect="1"/>
          </p:cNvPicPr>
          <p:nvPr>
            <p:ph type="pic" sz="quarter" idx="15"/>
          </p:nvPr>
        </p:nvPicPr>
        <p:blipFill rotWithShape="1">
          <a:blip r:embed="rId3"/>
          <a:srcRect t="347" b="347"/>
          <a:stretch/>
        </p:blipFill>
        <p:spPr/>
      </p:pic>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p:txBody>
          <a:bodyPr/>
          <a:lstStyle/>
          <a:p>
            <a:r>
              <a:rPr lang="en-US"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p:txBody>
          <a:bodyPr>
            <a:normAutofit fontScale="92500"/>
          </a:bodyPr>
          <a:lstStyle/>
          <a:p>
            <a:r>
              <a:rPr lang="en-US" dirty="0"/>
              <a:t>Danyella Nieto</a:t>
            </a:r>
          </a:p>
          <a:p>
            <a:r>
              <a:rPr lang="en-US" dirty="0"/>
              <a:t>dnieto4@my.devry.edu</a:t>
            </a:r>
          </a:p>
          <a:p>
            <a:r>
              <a:rPr lang="en-US" dirty="0">
                <a:hlinkClick r:id="rId4"/>
              </a:rPr>
              <a:t>https://dnieto47.wixsite.com/danyella-s-technical</a:t>
            </a:r>
            <a:endParaRPr lang="en-US" dirty="0"/>
          </a:p>
          <a:p>
            <a:endParaRPr lang="en-US" dirty="0"/>
          </a:p>
        </p:txBody>
      </p:sp>
      <p:pic>
        <p:nvPicPr>
          <p:cNvPr id="15" name="Picture Placeholder 14" descr="mountains under near dusk sky">
            <a:extLst>
              <a:ext uri="{FF2B5EF4-FFF2-40B4-BE49-F238E27FC236}">
                <a16:creationId xmlns:a16="http://schemas.microsoft.com/office/drawing/2014/main" id="{3D15FDC1-74B5-4FD8-BD17-0E2502C411A6}"/>
              </a:ext>
            </a:extLst>
          </p:cNvPr>
          <p:cNvPicPr>
            <a:picLocks noGrp="1" noChangeAspect="1"/>
          </p:cNvPicPr>
          <p:nvPr>
            <p:ph type="pic" sz="quarter" idx="17"/>
          </p:nvPr>
        </p:nvPicPr>
        <p:blipFill rotWithShape="1">
          <a:blip r:embed="rId5"/>
          <a:srcRect l="16" r="16"/>
          <a:stretch/>
        </p:blipFill>
        <p:spPr/>
      </p:pic>
      <p:pic>
        <p:nvPicPr>
          <p:cNvPr id="13" name="Picture Placeholder 12" descr="mountains under the night sky just before dawn">
            <a:extLst>
              <a:ext uri="{FF2B5EF4-FFF2-40B4-BE49-F238E27FC236}">
                <a16:creationId xmlns:a16="http://schemas.microsoft.com/office/drawing/2014/main" id="{E02C4914-F076-4415-9C5D-A9BDB6CC6110}"/>
              </a:ext>
            </a:extLst>
          </p:cNvPr>
          <p:cNvPicPr>
            <a:picLocks noGrp="1" noChangeAspect="1"/>
          </p:cNvPicPr>
          <p:nvPr>
            <p:ph type="pic" sz="quarter" idx="16"/>
          </p:nvPr>
        </p:nvPicPr>
        <p:blipFill rotWithShape="1">
          <a:blip r:embed="rId6"/>
          <a:srcRect t="108" b="108"/>
          <a:stretch/>
        </p:blipFill>
        <p:spPr/>
      </p:pic>
    </p:spTree>
    <p:extLst>
      <p:ext uri="{BB962C8B-B14F-4D97-AF65-F5344CB8AC3E}">
        <p14:creationId xmlns:p14="http://schemas.microsoft.com/office/powerpoint/2010/main" val="92731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p:txBody>
          <a:bodyPr/>
          <a:lstStyle/>
          <a:p>
            <a:r>
              <a:rPr lang="en-US" sz="5400" dirty="0"/>
              <a:t>Introduction</a:t>
            </a:r>
            <a:endParaRPr lang="en-US" dirty="0"/>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p:txBody>
          <a:bodyPr>
            <a:normAutofit/>
          </a:bodyPr>
          <a:lstStyle/>
          <a:p>
            <a:r>
              <a:rPr lang="en-US" sz="2000" dirty="0"/>
              <a:t>The project provided experience creating applications in Python. </a:t>
            </a:r>
            <a:r>
              <a:rPr lang="en-US" dirty="0"/>
              <a:t>O</a:t>
            </a:r>
            <a:r>
              <a:rPr lang="en-US" sz="2000" dirty="0"/>
              <a:t>bject-oriented techniques were used to develop a stock tracking application. By processing the historical stock data, profit/loss reports can be generated. Data storage will allow users to save and retrieve stock data. The system will use the Python libraries to create charts.</a:t>
            </a:r>
          </a:p>
          <a:p>
            <a:endParaRPr lang="en-US" dirty="0"/>
          </a:p>
        </p:txBody>
      </p:sp>
      <p:pic>
        <p:nvPicPr>
          <p:cNvPr id="8" name="Picture Placeholder 7" descr="mountains under the night sky just before dawn">
            <a:extLst>
              <a:ext uri="{FF2B5EF4-FFF2-40B4-BE49-F238E27FC236}">
                <a16:creationId xmlns:a16="http://schemas.microsoft.com/office/drawing/2014/main" id="{B53D1AAB-32B2-4F04-828F-AB1C758AF004}"/>
              </a:ext>
            </a:extLst>
          </p:cNvPr>
          <p:cNvPicPr>
            <a:picLocks noGrp="1" noChangeAspect="1"/>
          </p:cNvPicPr>
          <p:nvPr>
            <p:ph type="pic" sz="quarter" idx="13"/>
          </p:nvPr>
        </p:nvPicPr>
        <p:blipFill rotWithShape="1">
          <a:blip r:embed="rId2"/>
          <a:srcRect l="71" r="71"/>
          <a:stretch/>
        </p:blipFill>
        <p:spPr/>
      </p:pic>
      <p:sp>
        <p:nvSpPr>
          <p:cNvPr id="9" name="Date Placeholder 8">
            <a:extLst>
              <a:ext uri="{FF2B5EF4-FFF2-40B4-BE49-F238E27FC236}">
                <a16:creationId xmlns:a16="http://schemas.microsoft.com/office/drawing/2014/main" id="{D45C472E-4078-40A0-83A2-652E8356EDCB}"/>
              </a:ext>
            </a:extLst>
          </p:cNvPr>
          <p:cNvSpPr>
            <a:spLocks noGrp="1"/>
          </p:cNvSpPr>
          <p:nvPr>
            <p:ph type="dt" sz="half" idx="10"/>
          </p:nvPr>
        </p:nvSpPr>
        <p:spPr/>
        <p:txBody>
          <a:bodyPr/>
          <a:lstStyle/>
          <a:p>
            <a:fld id="{3544E737-EDDD-4ED6-946E-2968B8E43563}" type="datetime1">
              <a:rPr lang="en-US" smtClean="0"/>
              <a:t>6/22/2023</a:t>
            </a:fld>
            <a:endParaRPr lang="en-US" dirty="0"/>
          </a:p>
        </p:txBody>
      </p:sp>
      <p:sp>
        <p:nvSpPr>
          <p:cNvPr id="10" name="Footer Placeholder 9">
            <a:extLst>
              <a:ext uri="{FF2B5EF4-FFF2-40B4-BE49-F238E27FC236}">
                <a16:creationId xmlns:a16="http://schemas.microsoft.com/office/drawing/2014/main" id="{A8C7C3A0-5E78-49C8-B8D4-F3DF62B2BC93}"/>
              </a:ext>
            </a:extLst>
          </p:cNvPr>
          <p:cNvSpPr>
            <a:spLocks noGrp="1"/>
          </p:cNvSpPr>
          <p:nvPr>
            <p:ph type="ftr" sz="quarter" idx="11"/>
          </p:nvPr>
        </p:nvSpPr>
        <p:spPr/>
        <p:txBody>
          <a:bodyPr/>
          <a:lstStyle/>
          <a:p>
            <a:r>
              <a:rPr lang="en-US"/>
              <a:t>DANI'S STOCK DOCK : STOCK MENU PROGRAM</a:t>
            </a:r>
            <a:endParaRPr lang="en-US" dirty="0"/>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p:txBody>
          <a:bodyPr/>
          <a:lstStyle/>
          <a:p>
            <a:fld id="{D8DA9DAA-006C-4F4B-980E-E3DF019B24E2}" type="slidenum">
              <a:rPr lang="en-US" smtClean="0"/>
              <a:pPr/>
              <a:t>3</a:t>
            </a:fld>
            <a:endParaRPr lang="en-US" dirty="0"/>
          </a:p>
        </p:txBody>
      </p:sp>
    </p:spTree>
    <p:extLst>
      <p:ext uri="{BB962C8B-B14F-4D97-AF65-F5344CB8AC3E}">
        <p14:creationId xmlns:p14="http://schemas.microsoft.com/office/powerpoint/2010/main" val="365334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62B5C-C49A-2B5D-8CA0-82E00D63F8EA}"/>
              </a:ext>
            </a:extLst>
          </p:cNvPr>
          <p:cNvSpPr>
            <a:spLocks noGrp="1"/>
          </p:cNvSpPr>
          <p:nvPr>
            <p:ph type="title"/>
          </p:nvPr>
        </p:nvSpPr>
        <p:spPr/>
        <p:txBody>
          <a:bodyPr/>
          <a:lstStyle/>
          <a:p>
            <a:r>
              <a:rPr lang="en-US" dirty="0"/>
              <a:t>PROJECT CHALLENGES</a:t>
            </a:r>
          </a:p>
        </p:txBody>
      </p:sp>
      <p:sp>
        <p:nvSpPr>
          <p:cNvPr id="3" name="Content Placeholder 2">
            <a:extLst>
              <a:ext uri="{FF2B5EF4-FFF2-40B4-BE49-F238E27FC236}">
                <a16:creationId xmlns:a16="http://schemas.microsoft.com/office/drawing/2014/main" id="{70C87C1D-0A0C-DFC4-3C66-7EAC7A7309A9}"/>
              </a:ext>
            </a:extLst>
          </p:cNvPr>
          <p:cNvSpPr>
            <a:spLocks noGrp="1"/>
          </p:cNvSpPr>
          <p:nvPr>
            <p:ph idx="1"/>
          </p:nvPr>
        </p:nvSpPr>
        <p:spPr/>
        <p:txBody>
          <a:bodyPr/>
          <a:lstStyle/>
          <a:p>
            <a:r>
              <a:rPr lang="en-US" dirty="0"/>
              <a:t>I was unable to complete the project in Spyder as I had several issues with trying to run the program, so I had to quickly adapt, and problem solve</a:t>
            </a:r>
          </a:p>
          <a:p>
            <a:r>
              <a:rPr lang="en-US" dirty="0"/>
              <a:t>Several times I received indentation errors so I had to go through the code to identify the line to correct</a:t>
            </a:r>
          </a:p>
          <a:p>
            <a:r>
              <a:rPr lang="en-US" dirty="0"/>
              <a:t>Since I was not utilizing Spyder through Anaconda, I had to learn how to download needed libraries in VS Code</a:t>
            </a:r>
          </a:p>
        </p:txBody>
      </p:sp>
      <p:sp>
        <p:nvSpPr>
          <p:cNvPr id="4" name="Slide Number Placeholder 3">
            <a:extLst>
              <a:ext uri="{FF2B5EF4-FFF2-40B4-BE49-F238E27FC236}">
                <a16:creationId xmlns:a16="http://schemas.microsoft.com/office/drawing/2014/main" id="{B4B2D6C4-9B62-95BE-3453-D90283D02F8F}"/>
              </a:ext>
            </a:extLst>
          </p:cNvPr>
          <p:cNvSpPr>
            <a:spLocks noGrp="1"/>
          </p:cNvSpPr>
          <p:nvPr>
            <p:ph type="sldNum" sz="quarter" idx="12"/>
          </p:nvPr>
        </p:nvSpPr>
        <p:spPr/>
        <p:txBody>
          <a:bodyPr/>
          <a:lstStyle/>
          <a:p>
            <a:fld id="{D8DA9DAA-006C-4F4B-980E-E3DF019B24E2}" type="slidenum">
              <a:rPr lang="en-US" smtClean="0"/>
              <a:t>4</a:t>
            </a:fld>
            <a:endParaRPr lang="en-US" dirty="0"/>
          </a:p>
        </p:txBody>
      </p:sp>
    </p:spTree>
    <p:extLst>
      <p:ext uri="{BB962C8B-B14F-4D97-AF65-F5344CB8AC3E}">
        <p14:creationId xmlns:p14="http://schemas.microsoft.com/office/powerpoint/2010/main" val="244502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3F186-6DA8-8716-3EE9-68F6FD6E93EE}"/>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A5E2E368-70D2-D469-12F8-D524206FB5F5}"/>
              </a:ext>
            </a:extLst>
          </p:cNvPr>
          <p:cNvSpPr>
            <a:spLocks noGrp="1"/>
          </p:cNvSpPr>
          <p:nvPr>
            <p:ph idx="1"/>
          </p:nvPr>
        </p:nvSpPr>
        <p:spPr/>
        <p:txBody>
          <a:bodyPr/>
          <a:lstStyle/>
          <a:p>
            <a:r>
              <a:rPr lang="en-US" dirty="0"/>
              <a:t>Object oriented skills</a:t>
            </a:r>
          </a:p>
          <a:p>
            <a:r>
              <a:rPr lang="en-US" dirty="0"/>
              <a:t>Creating charts</a:t>
            </a:r>
          </a:p>
          <a:p>
            <a:r>
              <a:rPr lang="en-US" dirty="0"/>
              <a:t>Creating user friendly GUI’s</a:t>
            </a:r>
          </a:p>
          <a:p>
            <a:r>
              <a:rPr lang="en-US" dirty="0"/>
              <a:t>Downloading and utilizing libraries</a:t>
            </a:r>
          </a:p>
          <a:p>
            <a:r>
              <a:rPr lang="en-US" dirty="0"/>
              <a:t>Using classes, inheritance, and encapsulation</a:t>
            </a:r>
          </a:p>
          <a:p>
            <a:r>
              <a:rPr lang="en-US" dirty="0"/>
              <a:t>Downloading, importing and opening files and integrating that into the program</a:t>
            </a:r>
          </a:p>
        </p:txBody>
      </p:sp>
      <p:sp>
        <p:nvSpPr>
          <p:cNvPr id="4" name="Date Placeholder 3">
            <a:extLst>
              <a:ext uri="{FF2B5EF4-FFF2-40B4-BE49-F238E27FC236}">
                <a16:creationId xmlns:a16="http://schemas.microsoft.com/office/drawing/2014/main" id="{D8561C47-591E-9233-CF10-36772639D718}"/>
              </a:ext>
            </a:extLst>
          </p:cNvPr>
          <p:cNvSpPr>
            <a:spLocks noGrp="1"/>
          </p:cNvSpPr>
          <p:nvPr>
            <p:ph type="dt" sz="half" idx="10"/>
          </p:nvPr>
        </p:nvSpPr>
        <p:spPr/>
        <p:txBody>
          <a:bodyPr/>
          <a:lstStyle/>
          <a:p>
            <a:fld id="{A01FF4EB-A399-4C53-9D8C-65D41AB98F3E}" type="datetime1">
              <a:rPr lang="en-US" smtClean="0"/>
              <a:t>6/22/2023</a:t>
            </a:fld>
            <a:endParaRPr lang="en-US" dirty="0"/>
          </a:p>
        </p:txBody>
      </p:sp>
      <p:sp>
        <p:nvSpPr>
          <p:cNvPr id="5" name="Footer Placeholder 4">
            <a:extLst>
              <a:ext uri="{FF2B5EF4-FFF2-40B4-BE49-F238E27FC236}">
                <a16:creationId xmlns:a16="http://schemas.microsoft.com/office/drawing/2014/main" id="{9049377D-8BE9-FE21-F1FD-D8984F43FA53}"/>
              </a:ext>
            </a:extLst>
          </p:cNvPr>
          <p:cNvSpPr>
            <a:spLocks noGrp="1"/>
          </p:cNvSpPr>
          <p:nvPr>
            <p:ph type="ftr" sz="quarter" idx="11"/>
          </p:nvPr>
        </p:nvSpPr>
        <p:spPr/>
        <p:txBody>
          <a:bodyPr/>
          <a:lstStyle/>
          <a:p>
            <a:r>
              <a:rPr lang="en-US"/>
              <a:t>DANI'S STOCK DOCK : STOCK MENU PROGRAM</a:t>
            </a:r>
            <a:endParaRPr lang="en-US" dirty="0"/>
          </a:p>
        </p:txBody>
      </p:sp>
      <p:sp>
        <p:nvSpPr>
          <p:cNvPr id="6" name="Slide Number Placeholder 5">
            <a:extLst>
              <a:ext uri="{FF2B5EF4-FFF2-40B4-BE49-F238E27FC236}">
                <a16:creationId xmlns:a16="http://schemas.microsoft.com/office/drawing/2014/main" id="{B211DC06-CFF6-E078-857E-26E386159E3F}"/>
              </a:ext>
            </a:extLst>
          </p:cNvPr>
          <p:cNvSpPr>
            <a:spLocks noGrp="1"/>
          </p:cNvSpPr>
          <p:nvPr>
            <p:ph type="sldNum" sz="quarter" idx="12"/>
          </p:nvPr>
        </p:nvSpPr>
        <p:spPr/>
        <p:txBody>
          <a:bodyPr/>
          <a:lstStyle/>
          <a:p>
            <a:fld id="{D8DA9DAA-006C-4F4B-980E-E3DF019B24E2}" type="slidenum">
              <a:rPr lang="en-US" smtClean="0"/>
              <a:pPr/>
              <a:t>5</a:t>
            </a:fld>
            <a:endParaRPr lang="en-US" dirty="0"/>
          </a:p>
        </p:txBody>
      </p:sp>
    </p:spTree>
    <p:extLst>
      <p:ext uri="{BB962C8B-B14F-4D97-AF65-F5344CB8AC3E}">
        <p14:creationId xmlns:p14="http://schemas.microsoft.com/office/powerpoint/2010/main" val="108043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2FB0B-15EC-453B-BC9B-69AD35DDCEA3}"/>
              </a:ext>
            </a:extLst>
          </p:cNvPr>
          <p:cNvSpPr>
            <a:spLocks noGrp="1"/>
          </p:cNvSpPr>
          <p:nvPr>
            <p:ph type="ctrTitle"/>
          </p:nvPr>
        </p:nvSpPr>
        <p:spPr/>
        <p:txBody>
          <a:bodyPr/>
          <a:lstStyle/>
          <a:p>
            <a:r>
              <a:rPr lang="en-US" b="1" cap="all" spc="400" dirty="0">
                <a:solidFill>
                  <a:schemeClr val="bg1"/>
                </a:solidFill>
                <a:latin typeface="+mn-lt"/>
              </a:rPr>
              <a:t>Module break downs</a:t>
            </a:r>
            <a:endParaRPr lang="en-US" dirty="0"/>
          </a:p>
        </p:txBody>
      </p:sp>
      <p:sp>
        <p:nvSpPr>
          <p:cNvPr id="3" name="Subtitle 2">
            <a:extLst>
              <a:ext uri="{FF2B5EF4-FFF2-40B4-BE49-F238E27FC236}">
                <a16:creationId xmlns:a16="http://schemas.microsoft.com/office/drawing/2014/main" id="{05408798-0DB3-46BF-880E-7BB904D700F6}"/>
              </a:ext>
            </a:extLst>
          </p:cNvPr>
          <p:cNvSpPr>
            <a:spLocks noGrp="1"/>
          </p:cNvSpPr>
          <p:nvPr>
            <p:ph type="subTitle" idx="1"/>
          </p:nvPr>
        </p:nvSpPr>
        <p:spPr/>
        <p:txBody>
          <a:bodyPr/>
          <a:lstStyle/>
          <a:p>
            <a:r>
              <a:rPr lang="en-US" sz="2000" dirty="0">
                <a:solidFill>
                  <a:schemeClr val="bg1"/>
                </a:solidFill>
              </a:rPr>
              <a:t>Modules 1-7</a:t>
            </a:r>
            <a:endParaRPr lang="en-US" dirty="0"/>
          </a:p>
        </p:txBody>
      </p:sp>
    </p:spTree>
    <p:extLst>
      <p:ext uri="{BB962C8B-B14F-4D97-AF65-F5344CB8AC3E}">
        <p14:creationId xmlns:p14="http://schemas.microsoft.com/office/powerpoint/2010/main" val="222788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p:txBody>
          <a:bodyPr>
            <a:normAutofit/>
          </a:bodyPr>
          <a:lstStyle/>
          <a:p>
            <a:r>
              <a:rPr lang="en-US" sz="5400" dirty="0"/>
              <a:t>Module 1</a:t>
            </a:r>
          </a:p>
        </p:txBody>
      </p:sp>
      <p:sp>
        <p:nvSpPr>
          <p:cNvPr id="7" name="Slide Number Placeholder 5">
            <a:extLst>
              <a:ext uri="{FF2B5EF4-FFF2-40B4-BE49-F238E27FC236}">
                <a16:creationId xmlns:a16="http://schemas.microsoft.com/office/drawing/2014/main" id="{4ECDE54D-4BD2-4764-A36A-8487DB61E7A6}"/>
              </a:ext>
            </a:extLst>
          </p:cNvPr>
          <p:cNvSpPr>
            <a:spLocks noGrp="1"/>
          </p:cNvSpPr>
          <p:nvPr>
            <p:ph type="sldNum" sz="quarter" idx="12"/>
          </p:nvPr>
        </p:nvSpPr>
        <p:spPr>
          <a:xfrm>
            <a:off x="8610600" y="6356350"/>
            <a:ext cx="2743200" cy="365125"/>
          </a:xfrm>
        </p:spPr>
        <p:txBody>
          <a:bodyPr/>
          <a:lstStyle/>
          <a:p>
            <a:fld id="{D8DA9DAA-006C-4F4B-980E-E3DF019B24E2}" type="slidenum">
              <a:rPr lang="en-US" b="1" cap="all" spc="100" smtClean="0">
                <a:solidFill>
                  <a:schemeClr val="accent2"/>
                </a:solidFill>
              </a:rPr>
              <a:t>7</a:t>
            </a:fld>
            <a:endParaRPr lang="en-US" b="1" cap="all" spc="100" dirty="0">
              <a:solidFill>
                <a:schemeClr val="accent2"/>
              </a:solidFill>
            </a:endParaRPr>
          </a:p>
        </p:txBody>
      </p:sp>
      <p:sp>
        <p:nvSpPr>
          <p:cNvPr id="3" name="Content Placeholder 2">
            <a:extLst>
              <a:ext uri="{FF2B5EF4-FFF2-40B4-BE49-F238E27FC236}">
                <a16:creationId xmlns:a16="http://schemas.microsoft.com/office/drawing/2014/main" id="{4036A75D-5673-97D3-B757-A594BBBCC984}"/>
              </a:ext>
            </a:extLst>
          </p:cNvPr>
          <p:cNvSpPr>
            <a:spLocks noGrp="1"/>
          </p:cNvSpPr>
          <p:nvPr>
            <p:ph idx="1"/>
          </p:nvPr>
        </p:nvSpPr>
        <p:spPr>
          <a:xfrm>
            <a:off x="838200" y="1825625"/>
            <a:ext cx="2974145" cy="4351338"/>
          </a:xfrm>
        </p:spPr>
        <p:txBody>
          <a:bodyPr/>
          <a:lstStyle/>
          <a:p>
            <a:r>
              <a:rPr lang="en-US" dirty="0"/>
              <a:t>Software Environment Setup</a:t>
            </a:r>
          </a:p>
          <a:p>
            <a:r>
              <a:rPr lang="en-US" dirty="0"/>
              <a:t>Screen shot of Python program running successfully. </a:t>
            </a:r>
          </a:p>
          <a:p>
            <a:endParaRPr lang="en-US" dirty="0"/>
          </a:p>
        </p:txBody>
      </p:sp>
      <p:pic>
        <p:nvPicPr>
          <p:cNvPr id="6" name="Picture Placeholder 3" descr="A screenshot of a computer&#10;&#10;Description automatically generated">
            <a:extLst>
              <a:ext uri="{FF2B5EF4-FFF2-40B4-BE49-F238E27FC236}">
                <a16:creationId xmlns:a16="http://schemas.microsoft.com/office/drawing/2014/main" id="{F37AE1E9-4916-A849-DAB2-B89841520D39}"/>
              </a:ext>
            </a:extLst>
          </p:cNvPr>
          <p:cNvPicPr>
            <a:picLocks noChangeAspect="1"/>
          </p:cNvPicPr>
          <p:nvPr/>
        </p:nvPicPr>
        <p:blipFill rotWithShape="1">
          <a:blip r:embed="rId2">
            <a:extLst>
              <a:ext uri="{28A0092B-C50C-407E-A947-70E740481C1C}">
                <a14:useLocalDpi xmlns:a14="http://schemas.microsoft.com/office/drawing/2010/main" val="0"/>
              </a:ext>
            </a:extLst>
          </a:blip>
          <a:srcRect l="21577" r="14398"/>
          <a:stretch/>
        </p:blipFill>
        <p:spPr>
          <a:xfrm>
            <a:off x="4644571" y="189318"/>
            <a:ext cx="7378474" cy="6479364"/>
          </a:xfrm>
          <a:prstGeom prst="rect">
            <a:avLst/>
          </a:prstGeom>
        </p:spPr>
      </p:pic>
    </p:spTree>
    <p:extLst>
      <p:ext uri="{BB962C8B-B14F-4D97-AF65-F5344CB8AC3E}">
        <p14:creationId xmlns:p14="http://schemas.microsoft.com/office/powerpoint/2010/main" val="277827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a:xfrm>
            <a:off x="479394" y="1070800"/>
            <a:ext cx="3939688" cy="5583126"/>
          </a:xfrm>
        </p:spPr>
        <p:txBody>
          <a:bodyPr vert="horz" lIns="91440" tIns="45720" rIns="91440" bIns="45720" rtlCol="0" anchor="ctr">
            <a:normAutofit/>
          </a:bodyPr>
          <a:lstStyle/>
          <a:p>
            <a:r>
              <a:rPr lang="en-US" sz="6100" kern="1200">
                <a:solidFill>
                  <a:schemeClr val="tx1"/>
                </a:solidFill>
                <a:latin typeface="+mj-lt"/>
                <a:ea typeface="+mj-ea"/>
                <a:cs typeface="+mj-cs"/>
              </a:rPr>
              <a:t>Module 2</a:t>
            </a:r>
          </a:p>
        </p:txBody>
      </p:sp>
      <p:sp>
        <p:nvSpPr>
          <p:cNvPr id="9" name="Slide Number Placeholder 5">
            <a:extLst>
              <a:ext uri="{FF2B5EF4-FFF2-40B4-BE49-F238E27FC236}">
                <a16:creationId xmlns:a16="http://schemas.microsoft.com/office/drawing/2014/main" id="{4FC290B8-BF94-4636-BFAB-9FD67F4AAC6D}"/>
              </a:ext>
            </a:extLst>
          </p:cNvPr>
          <p:cNvSpPr>
            <a:spLocks noGrp="1"/>
          </p:cNvSpPr>
          <p:nvPr>
            <p:ph type="sldNum" sz="quarter" idx="12"/>
          </p:nvPr>
        </p:nvSpPr>
        <p:spPr>
          <a:xfrm>
            <a:off x="8610600" y="319592"/>
            <a:ext cx="2743200" cy="365125"/>
          </a:xfrm>
        </p:spPr>
        <p:txBody>
          <a:bodyPr vert="horz" lIns="91440" tIns="45720" rIns="91440" bIns="45720" rtlCol="0" anchor="ctr">
            <a:normAutofit/>
          </a:bodyPr>
          <a:lstStyle/>
          <a:p>
            <a:pPr>
              <a:spcAft>
                <a:spcPts val="600"/>
              </a:spcAft>
            </a:pPr>
            <a:fld id="{D8DA9DAA-006C-4F4B-980E-E3DF019B24E2}" type="slidenum">
              <a:rPr lang="en-US">
                <a:solidFill>
                  <a:schemeClr val="accent2"/>
                </a:solidFill>
              </a:rPr>
              <a:pPr>
                <a:spcAft>
                  <a:spcPts val="600"/>
                </a:spcAft>
              </a:pPr>
              <a:t>8</a:t>
            </a:fld>
            <a:endParaRPr lang="en-US">
              <a:solidFill>
                <a:schemeClr val="accent2"/>
              </a:solidFill>
            </a:endParaRPr>
          </a:p>
        </p:txBody>
      </p:sp>
      <p:cxnSp>
        <p:nvCxnSpPr>
          <p:cNvPr id="19" name="Straight Connector 1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1" name="Content Placeholder 2">
            <a:extLst>
              <a:ext uri="{FF2B5EF4-FFF2-40B4-BE49-F238E27FC236}">
                <a16:creationId xmlns:a16="http://schemas.microsoft.com/office/drawing/2014/main" id="{B9E59AF7-89D2-92E6-6E2F-314B947A676A}"/>
              </a:ext>
            </a:extLst>
          </p:cNvPr>
          <p:cNvGraphicFramePr/>
          <p:nvPr>
            <p:extLst>
              <p:ext uri="{D42A27DB-BD31-4B8C-83A1-F6EECF244321}">
                <p14:modId xmlns:p14="http://schemas.microsoft.com/office/powerpoint/2010/main" val="208181157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3914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p:txBody>
          <a:bodyPr>
            <a:normAutofit/>
          </a:bodyPr>
          <a:lstStyle/>
          <a:p>
            <a:r>
              <a:rPr lang="en-US" sz="4400" dirty="0"/>
              <a:t>Class Diagram</a:t>
            </a:r>
          </a:p>
        </p:txBody>
      </p:sp>
      <p:pic>
        <p:nvPicPr>
          <p:cNvPr id="4" name="Picture Placeholder 3">
            <a:extLst>
              <a:ext uri="{FF2B5EF4-FFF2-40B4-BE49-F238E27FC236}">
                <a16:creationId xmlns:a16="http://schemas.microsoft.com/office/drawing/2014/main" id="{9DD395CD-EB3F-2E0E-CCAF-AED63BD185FC}"/>
              </a:ext>
            </a:extLst>
          </p:cNvPr>
          <p:cNvPicPr>
            <a:picLocks noGrp="1" noChangeAspect="1"/>
          </p:cNvPicPr>
          <p:nvPr>
            <p:ph type="pic" idx="1"/>
          </p:nvPr>
        </p:nvPicPr>
        <p:blipFill rotWithShape="1">
          <a:blip r:embed="rId2"/>
          <a:srcRect l="6504" t="-33" r="4565" b="33"/>
          <a:stretch/>
        </p:blipFill>
        <p:spPr>
          <a:xfrm>
            <a:off x="4339771" y="989012"/>
            <a:ext cx="7678057" cy="4873625"/>
          </a:xfrm>
        </p:spPr>
      </p:pic>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p:txBody>
          <a:bodyPr/>
          <a:lstStyle/>
          <a:p>
            <a:r>
              <a:rPr lang="en-US" dirty="0"/>
              <a:t>Visio Class Diagram</a:t>
            </a:r>
          </a:p>
          <a:p>
            <a:endParaRPr lang="en-US" dirty="0"/>
          </a:p>
          <a:p>
            <a:endParaRPr lang="en-US" dirty="0"/>
          </a:p>
        </p:txBody>
      </p:sp>
    </p:spTree>
    <p:extLst>
      <p:ext uri="{BB962C8B-B14F-4D97-AF65-F5344CB8AC3E}">
        <p14:creationId xmlns:p14="http://schemas.microsoft.com/office/powerpoint/2010/main" val="3064618537"/>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Univers"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{74867384-544A-479D-8401-D7686A19C7CE}tf89338750_win32</Template>
  <TotalTime>2888</TotalTime>
  <Words>516</Words>
  <Application>Microsoft Office PowerPoint</Application>
  <PresentationFormat>Widescreen</PresentationFormat>
  <Paragraphs>101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Univers</vt:lpstr>
      <vt:lpstr>GradientUnivers</vt:lpstr>
      <vt:lpstr>Dani’s stock dock: Stock menu program</vt:lpstr>
      <vt:lpstr>Agenda</vt:lpstr>
      <vt:lpstr>Introduction</vt:lpstr>
      <vt:lpstr>PROJECT CHALLENGES</vt:lpstr>
      <vt:lpstr>Career skills</vt:lpstr>
      <vt:lpstr>Module break downs</vt:lpstr>
      <vt:lpstr>Module 1</vt:lpstr>
      <vt:lpstr>Module 2</vt:lpstr>
      <vt:lpstr>Class Diagram</vt:lpstr>
      <vt:lpstr>Class Code</vt:lpstr>
      <vt:lpstr>Unit Test</vt:lpstr>
      <vt:lpstr>Text-Based User Interface Summary Report</vt:lpstr>
      <vt:lpstr>Adding a Stock</vt:lpstr>
      <vt:lpstr>Listing 3 Stocks</vt:lpstr>
      <vt:lpstr>Daily Data</vt:lpstr>
      <vt:lpstr>Module 4 </vt:lpstr>
      <vt:lpstr>Inherited classes</vt:lpstr>
      <vt:lpstr>Unit Tests</vt:lpstr>
      <vt:lpstr>Stock menu program</vt:lpstr>
      <vt:lpstr>Module 5</vt:lpstr>
      <vt:lpstr>Module 6 : Loading Data </vt:lpstr>
      <vt:lpstr>Module 7: GUI</vt:lpstr>
      <vt:lpstr>Stocks in GUI</vt:lpstr>
      <vt:lpstr>History Tab</vt:lpstr>
      <vt:lpstr>Report Complete</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Dani’s stock dock: Stock menu program</dc:title>
  <dc:creator>Nieto, Danyella</dc:creator>
  <cp:lastModifiedBy>Danyella Nieto</cp:lastModifiedBy>
  <cp:revision>1</cp:revision>
  <dcterms:created xsi:type="dcterms:W3CDTF">2023-06-21T02:20:28Z</dcterms:created>
  <dcterms:modified xsi:type="dcterms:W3CDTF">2023-06-23T02:29:26Z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