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29"/>
  </p:notesMasterIdLst>
  <p:handoutMasterIdLst>
    <p:handoutMasterId r:id="rId30"/>
  </p:handoutMasterIdLst>
  <p:sldIdLst>
    <p:sldId id="257" r:id="rId5"/>
    <p:sldId id="389" r:id="rId6"/>
    <p:sldId id="384" r:id="rId7"/>
    <p:sldId id="317" r:id="rId8"/>
    <p:sldId id="277" r:id="rId9"/>
    <p:sldId id="278" r:id="rId10"/>
    <p:sldId id="279" r:id="rId11"/>
    <p:sldId id="392" r:id="rId12"/>
    <p:sldId id="268" r:id="rId13"/>
    <p:sldId id="393" r:id="rId14"/>
    <p:sldId id="394" r:id="rId15"/>
    <p:sldId id="272" r:id="rId16"/>
    <p:sldId id="395" r:id="rId17"/>
    <p:sldId id="396" r:id="rId18"/>
    <p:sldId id="397" r:id="rId19"/>
    <p:sldId id="270" r:id="rId20"/>
    <p:sldId id="398" r:id="rId21"/>
    <p:sldId id="399" r:id="rId22"/>
    <p:sldId id="281" r:id="rId23"/>
    <p:sldId id="400" r:id="rId24"/>
    <p:sldId id="401" r:id="rId25"/>
    <p:sldId id="402" r:id="rId26"/>
    <p:sldId id="321" r:id="rId27"/>
    <p:sldId id="39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8DA"/>
    <a:srgbClr val="3733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725" autoAdjust="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191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F2C1D-F243-42AB-ADF2-E7CB4E04900E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CDBB5-5B4A-4483-935D-A73935186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CE34E-5667-4A32-A6BA-10C7A552BC63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CE34D-CFF1-4FFE-815B-D050E7ED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3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50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0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C0559-D619-4E56-BF6F-3712370C21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41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4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92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 dirty="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>
            <a:noAutofit/>
          </a:bodyPr>
          <a:lstStyle/>
          <a:p>
            <a:r>
              <a:rPr lang="en-US" dirty="0"/>
              <a:t>Team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687" r:id="rId4"/>
    <p:sldLayoutId id="2147483734" r:id="rId5"/>
    <p:sldLayoutId id="2147483686" r:id="rId6"/>
    <p:sldLayoutId id="2147483696" r:id="rId7"/>
    <p:sldLayoutId id="2147483707" r:id="rId8"/>
    <p:sldLayoutId id="2147483689" r:id="rId9"/>
    <p:sldLayoutId id="2147483697" r:id="rId10"/>
    <p:sldLayoutId id="2147483731" r:id="rId11"/>
    <p:sldLayoutId id="2147483693" r:id="rId12"/>
    <p:sldLayoutId id="2147483685" r:id="rId13"/>
    <p:sldLayoutId id="2147483688" r:id="rId14"/>
    <p:sldLayoutId id="2147483691" r:id="rId15"/>
    <p:sldLayoutId id="2147483692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rmAutofit fontScale="90000"/>
          </a:bodyPr>
          <a:lstStyle/>
          <a:p>
            <a:r>
              <a:rPr lang="en-US" dirty="0"/>
              <a:t>Fundamentals of Information System Security</a:t>
            </a:r>
          </a:p>
        </p:txBody>
      </p:sp>
      <p:pic>
        <p:nvPicPr>
          <p:cNvPr id="14" name="Picture Placeholder 13" descr="Data Points Digital background">
            <a:extLst>
              <a:ext uri="{FF2B5EF4-FFF2-40B4-BE49-F238E27FC236}">
                <a16:creationId xmlns:a16="http://schemas.microsoft.com/office/drawing/2014/main" id="{9A8AD548-922D-4E1D-B19C-5F6E808B81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452360" cy="6858000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9A11267-FC52-4990-8D98-010AFABA5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rmAutofit/>
          </a:bodyPr>
          <a:lstStyle/>
          <a:p>
            <a:r>
              <a:rPr lang="en-US" dirty="0"/>
              <a:t>Danyella Nieto</a:t>
            </a:r>
          </a:p>
          <a:p>
            <a:r>
              <a:rPr lang="en-US" dirty="0"/>
              <a:t>SEC285</a:t>
            </a:r>
          </a:p>
        </p:txBody>
      </p:sp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bstract background of node and mesh">
            <a:extLst>
              <a:ext uri="{FF2B5EF4-FFF2-40B4-BE49-F238E27FC236}">
                <a16:creationId xmlns:a16="http://schemas.microsoft.com/office/drawing/2014/main" id="{27AA0EAD-6845-A97F-EB3C-3B81B723F2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802" b="7802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B77E9E-8B28-7E53-7C65-09DCC8611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3105EA-B3CC-22EA-5673-B9BCA883D9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BYOD Security Policy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4F5EE25-05F5-EA74-B10A-18DB6F78B2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Module 4</a:t>
            </a:r>
          </a:p>
        </p:txBody>
      </p:sp>
    </p:spTree>
    <p:extLst>
      <p:ext uri="{BB962C8B-B14F-4D97-AF65-F5344CB8AC3E}">
        <p14:creationId xmlns:p14="http://schemas.microsoft.com/office/powerpoint/2010/main" val="2125209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E7EE95-7C88-981B-3CDD-A8455954D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0F3B96-021E-5B89-7173-E8D7EA04A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41" y="0"/>
            <a:ext cx="9344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77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CAC52-3FD1-464A-805A-B8F7AF045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B8B06B-2CE4-351E-FB7D-7866A2400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88" y="702327"/>
            <a:ext cx="10470423" cy="54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30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B344B1-C22F-A16F-C011-CA0C12F77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67F61D-C077-97A4-8C06-61D769F73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952" y="0"/>
            <a:ext cx="8930518" cy="686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14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27BEF4-5FA3-290E-4F36-8D6C3EB7C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529CF-607E-CFE3-D9DE-E2D226F65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107" y="619777"/>
            <a:ext cx="9139785" cy="561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40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bstract blurry colorful balls">
            <a:extLst>
              <a:ext uri="{FF2B5EF4-FFF2-40B4-BE49-F238E27FC236}">
                <a16:creationId xmlns:a16="http://schemas.microsoft.com/office/drawing/2014/main" id="{2A33F48C-6206-5E21-4626-50FA09FA6A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813" b="7813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ABC875-B680-68BB-4110-0D383D15C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DCC23C-1C6D-E1B4-5522-789EE95F7C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/>
              <a:t>Multifactor Authentication (MFA)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9F88861-1858-5BD0-D5F1-4C923B227E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Module 5</a:t>
            </a:r>
          </a:p>
        </p:txBody>
      </p:sp>
    </p:spTree>
    <p:extLst>
      <p:ext uri="{BB962C8B-B14F-4D97-AF65-F5344CB8AC3E}">
        <p14:creationId xmlns:p14="http://schemas.microsoft.com/office/powerpoint/2010/main" val="3254498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50AF80D-5ED1-FD44-EF3A-ED95E3FF5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43000"/>
            <a:ext cx="2556704" cy="1371601"/>
          </a:xfrm>
        </p:spPr>
        <p:txBody>
          <a:bodyPr>
            <a:normAutofit fontScale="90000"/>
          </a:bodyPr>
          <a:lstStyle/>
          <a:p>
            <a:r>
              <a:rPr lang="en-US" sz="3300" b="0" dirty="0"/>
              <a:t>Common-auth Configuration File</a:t>
            </a:r>
            <a:endParaRPr lang="en-US" sz="3200" b="0" dirty="0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90D7D11F-9026-6C52-6203-D03B312D9DB1}"/>
              </a:ext>
            </a:extLst>
          </p:cNvPr>
          <p:cNvSpPr txBox="1">
            <a:spLocks/>
          </p:cNvSpPr>
          <p:nvPr/>
        </p:nvSpPr>
        <p:spPr>
          <a:xfrm>
            <a:off x="685800" y="2886946"/>
            <a:ext cx="2063483" cy="285869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This screenshot will show the entry that indicates the use of the Google Authenticator module. </a:t>
            </a:r>
          </a:p>
        </p:txBody>
      </p:sp>
      <p:pic>
        <p:nvPicPr>
          <p:cNvPr id="29" name="Picture Placeholder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6CAEFB4-3366-990A-D7F2-4021223488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6" t="25926" r="9917" b="26746"/>
          <a:stretch/>
        </p:blipFill>
        <p:spPr>
          <a:xfrm>
            <a:off x="3823855" y="385366"/>
            <a:ext cx="8079187" cy="536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45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A4358-CFD3-C2DB-F0B4-D46268A0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17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6B7F15-CE29-7386-1669-0EBAA2C1DD0D}"/>
              </a:ext>
            </a:extLst>
          </p:cNvPr>
          <p:cNvSpPr txBox="1">
            <a:spLocks/>
          </p:cNvSpPr>
          <p:nvPr/>
        </p:nvSpPr>
        <p:spPr>
          <a:xfrm>
            <a:off x="1417466" y="1456213"/>
            <a:ext cx="2416873" cy="13723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MFA Logon Screen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B49D1DAE-8CB8-F3B2-FF48-379B6C255814}"/>
              </a:ext>
            </a:extLst>
          </p:cNvPr>
          <p:cNvSpPr txBox="1">
            <a:spLocks/>
          </p:cNvSpPr>
          <p:nvPr/>
        </p:nvSpPr>
        <p:spPr>
          <a:xfrm>
            <a:off x="1531767" y="2828600"/>
            <a:ext cx="2188273" cy="28586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This screenshot will show the logon screen where a verification code is required.</a:t>
            </a:r>
          </a:p>
        </p:txBody>
      </p:sp>
      <p:pic>
        <p:nvPicPr>
          <p:cNvPr id="5" name="Picture Placeholder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70F97A5-D23C-2016-24D7-8B79BA25D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6" t="21876" r="15221" b="9692"/>
          <a:stretch/>
        </p:blipFill>
        <p:spPr>
          <a:xfrm>
            <a:off x="5056908" y="112707"/>
            <a:ext cx="5603325" cy="66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45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bstract background of luminous blue">
            <a:extLst>
              <a:ext uri="{FF2B5EF4-FFF2-40B4-BE49-F238E27FC236}">
                <a16:creationId xmlns:a16="http://schemas.microsoft.com/office/drawing/2014/main" id="{7A5F09E9-96E8-46B1-E35A-93EEF94C0F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20" b="1020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784EA3-08D0-7CAC-D374-B43E4A438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268C3F-C0E3-39AB-5907-966574EF72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/>
              <a:t>Vulnerability Assessment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EBBA9A4-20D0-281E-CED2-E5873C1C29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Module Six</a:t>
            </a:r>
          </a:p>
        </p:txBody>
      </p:sp>
    </p:spTree>
    <p:extLst>
      <p:ext uri="{BB962C8B-B14F-4D97-AF65-F5344CB8AC3E}">
        <p14:creationId xmlns:p14="http://schemas.microsoft.com/office/powerpoint/2010/main" val="2250010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F0A8666-4477-461C-A79D-E91232EE9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771C08-84DD-5293-5C3D-DF68AD66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40" y="264826"/>
            <a:ext cx="2556704" cy="1371601"/>
          </a:xfrm>
        </p:spPr>
        <p:txBody>
          <a:bodyPr>
            <a:normAutofit/>
          </a:bodyPr>
          <a:lstStyle/>
          <a:p>
            <a:r>
              <a:rPr lang="en-US" sz="3300" b="0" dirty="0"/>
              <a:t>Nmap</a:t>
            </a:r>
            <a:endParaRPr lang="en-US" sz="3200" b="0" dirty="0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2C37DF30-62FF-5F45-1831-38EE09BDAECF}"/>
              </a:ext>
            </a:extLst>
          </p:cNvPr>
          <p:cNvSpPr txBox="1">
            <a:spLocks/>
          </p:cNvSpPr>
          <p:nvPr/>
        </p:nvSpPr>
        <p:spPr>
          <a:xfrm>
            <a:off x="719896" y="1676401"/>
            <a:ext cx="2063483" cy="285869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This screenshot will include the scan result showing both the Kali and Linux Server VMs.</a:t>
            </a:r>
          </a:p>
        </p:txBody>
      </p:sp>
      <p:pic>
        <p:nvPicPr>
          <p:cNvPr id="28" name="Picture 2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6BAF24C-E4EC-4A07-6727-7CF3936245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3"/>
          <a:stretch/>
        </p:blipFill>
        <p:spPr>
          <a:xfrm>
            <a:off x="2480974" y="2744688"/>
            <a:ext cx="6952578" cy="4002374"/>
          </a:xfrm>
          <a:prstGeom prst="rect">
            <a:avLst/>
          </a:prstGeom>
        </p:spPr>
      </p:pic>
      <p:pic>
        <p:nvPicPr>
          <p:cNvPr id="29" name="Picture Placeholder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746D5E0-337D-6827-DEC8-A1518E8D67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" r="14401"/>
          <a:stretch/>
        </p:blipFill>
        <p:spPr>
          <a:xfrm>
            <a:off x="5414105" y="218223"/>
            <a:ext cx="6748444" cy="49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47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60D6F-4D0F-4D33-B2A7-159C8583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3565525" cy="3415519"/>
          </a:xfrm>
        </p:spPr>
        <p:txBody>
          <a:bodyPr/>
          <a:lstStyle/>
          <a:p>
            <a:r>
              <a:rPr lang="en-US" dirty="0"/>
              <a:t>Intro</a:t>
            </a:r>
          </a:p>
          <a:p>
            <a:r>
              <a:rPr lang="en-US" dirty="0"/>
              <a:t>Module 2</a:t>
            </a:r>
          </a:p>
          <a:p>
            <a:r>
              <a:rPr lang="en-US" dirty="0"/>
              <a:t>Module three</a:t>
            </a:r>
          </a:p>
          <a:p>
            <a:r>
              <a:rPr lang="en-US" dirty="0"/>
              <a:t>Module four</a:t>
            </a:r>
          </a:p>
          <a:p>
            <a:r>
              <a:rPr lang="en-US" dirty="0"/>
              <a:t>Module five</a:t>
            </a:r>
          </a:p>
          <a:p>
            <a:r>
              <a:rPr lang="en-US" dirty="0"/>
              <a:t>Module six</a:t>
            </a:r>
          </a:p>
          <a:p>
            <a:r>
              <a:rPr lang="en-US" dirty="0"/>
              <a:t>Challenges &amp; career skills</a:t>
            </a:r>
          </a:p>
        </p:txBody>
      </p:sp>
      <p:pic>
        <p:nvPicPr>
          <p:cNvPr id="8" name="Picture Placeholder 7" descr="Digital Data">
            <a:extLst>
              <a:ext uri="{FF2B5EF4-FFF2-40B4-BE49-F238E27FC236}">
                <a16:creationId xmlns:a16="http://schemas.microsoft.com/office/drawing/2014/main" id="{06D2324F-3B7B-45EF-9584-C8EADD2C8C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28" y="1596771"/>
            <a:ext cx="3448558" cy="3448558"/>
          </a:xfrm>
        </p:spPr>
      </p:pic>
      <p:pic>
        <p:nvPicPr>
          <p:cNvPr id="10" name="Picture Placeholder 9" descr="Data Points ">
            <a:extLst>
              <a:ext uri="{FF2B5EF4-FFF2-40B4-BE49-F238E27FC236}">
                <a16:creationId xmlns:a16="http://schemas.microsoft.com/office/drawing/2014/main" id="{71F862F9-0E8A-4DB9-8083-1C3AA6E5D7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8575" y="596392"/>
            <a:ext cx="2263776" cy="2263776"/>
          </a:xfrm>
        </p:spPr>
      </p:pic>
      <p:pic>
        <p:nvPicPr>
          <p:cNvPr id="12" name="Picture Placeholder 11" descr="Data Background">
            <a:extLst>
              <a:ext uri="{FF2B5EF4-FFF2-40B4-BE49-F238E27FC236}">
                <a16:creationId xmlns:a16="http://schemas.microsoft.com/office/drawing/2014/main" id="{A63F39B9-0715-40B5-8ECB-9B983F99C69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1612" y="3324733"/>
            <a:ext cx="2936876" cy="2936876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34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3A5278-E63A-0AD8-6F4D-8BBC45392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20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3B1CBC-21D9-0880-16F7-CB60723B68BB}"/>
              </a:ext>
            </a:extLst>
          </p:cNvPr>
          <p:cNvSpPr txBox="1">
            <a:spLocks/>
          </p:cNvSpPr>
          <p:nvPr/>
        </p:nvSpPr>
        <p:spPr>
          <a:xfrm>
            <a:off x="1177096" y="1362945"/>
            <a:ext cx="2556704" cy="13716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err="1"/>
              <a:t>NetCat</a:t>
            </a:r>
            <a:endParaRPr lang="en-US" sz="3200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5F7B346-6094-293C-CE42-8CA1E8ACC5C0}"/>
              </a:ext>
            </a:extLst>
          </p:cNvPr>
          <p:cNvSpPr txBox="1">
            <a:spLocks/>
          </p:cNvSpPr>
          <p:nvPr/>
        </p:nvSpPr>
        <p:spPr>
          <a:xfrm>
            <a:off x="1015171" y="2048745"/>
            <a:ext cx="2063483" cy="28586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This screenshot will include the scan result showing both the Kali and Linux Server VMs.</a:t>
            </a:r>
          </a:p>
        </p:txBody>
      </p:sp>
      <p:pic>
        <p:nvPicPr>
          <p:cNvPr id="5" name="Picture Placeholder 3">
            <a:extLst>
              <a:ext uri="{FF2B5EF4-FFF2-40B4-BE49-F238E27FC236}">
                <a16:creationId xmlns:a16="http://schemas.microsoft.com/office/drawing/2014/main" id="{D2BFCD43-18D0-51B0-4C82-46FDF01A34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" r="13404"/>
          <a:stretch/>
        </p:blipFill>
        <p:spPr>
          <a:xfrm>
            <a:off x="3895725" y="415636"/>
            <a:ext cx="722947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02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1916D6-1708-72A4-E134-BB7F971AF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21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F1420FF-E0F8-14A1-2D47-D7CF6FCCC0A3}"/>
              </a:ext>
            </a:extLst>
          </p:cNvPr>
          <p:cNvSpPr txBox="1">
            <a:spLocks/>
          </p:cNvSpPr>
          <p:nvPr/>
        </p:nvSpPr>
        <p:spPr>
          <a:xfrm>
            <a:off x="789168" y="1640036"/>
            <a:ext cx="2556704" cy="13716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Wireshark</a:t>
            </a:r>
            <a:endParaRPr lang="en-US" sz="3200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77B866F-9989-3AF2-1C58-7AAB407A209B}"/>
              </a:ext>
            </a:extLst>
          </p:cNvPr>
          <p:cNvSpPr txBox="1">
            <a:spLocks/>
          </p:cNvSpPr>
          <p:nvPr/>
        </p:nvSpPr>
        <p:spPr>
          <a:xfrm>
            <a:off x="1035779" y="2325837"/>
            <a:ext cx="2063483" cy="28586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This screenshot will include the Wireshark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en-US" sz="1600" dirty="0"/>
              <a:t>Follow TCP Steam window showing the Telnet username and password.</a:t>
            </a:r>
          </a:p>
        </p:txBody>
      </p:sp>
      <p:pic>
        <p:nvPicPr>
          <p:cNvPr id="5" name="Picture Placeholder 3">
            <a:extLst>
              <a:ext uri="{FF2B5EF4-FFF2-40B4-BE49-F238E27FC236}">
                <a16:creationId xmlns:a16="http://schemas.microsoft.com/office/drawing/2014/main" id="{BD54EC36-CF16-AB0A-15D6-E9FE826D3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7" b="1607"/>
          <a:stretch/>
        </p:blipFill>
        <p:spPr>
          <a:xfrm>
            <a:off x="3976255" y="390019"/>
            <a:ext cx="7012709" cy="614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86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9CF4B7-B0E5-A236-FD6C-482C8B21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22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BD86C6A-3E0A-1D2B-A0E1-A5A7C611D061}"/>
              </a:ext>
            </a:extLst>
          </p:cNvPr>
          <p:cNvSpPr txBox="1">
            <a:spLocks/>
          </p:cNvSpPr>
          <p:nvPr/>
        </p:nvSpPr>
        <p:spPr>
          <a:xfrm>
            <a:off x="1495751" y="1764727"/>
            <a:ext cx="2556704" cy="13716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Nessus</a:t>
            </a:r>
            <a:endParaRPr lang="en-US" sz="3200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5E5BCDF-6F2F-3044-E2B1-E91758B97526}"/>
              </a:ext>
            </a:extLst>
          </p:cNvPr>
          <p:cNvSpPr txBox="1">
            <a:spLocks/>
          </p:cNvSpPr>
          <p:nvPr/>
        </p:nvSpPr>
        <p:spPr>
          <a:xfrm>
            <a:off x="1213117" y="2450528"/>
            <a:ext cx="2063483" cy="28586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This screenshot will include the high-level view of the Nessus vulnerability scan report (showing categories of vulnerability in different colors).</a:t>
            </a:r>
          </a:p>
        </p:txBody>
      </p:sp>
      <p:pic>
        <p:nvPicPr>
          <p:cNvPr id="5" name="Picture Placeholder 3">
            <a:extLst>
              <a:ext uri="{FF2B5EF4-FFF2-40B4-BE49-F238E27FC236}">
                <a16:creationId xmlns:a16="http://schemas.microsoft.com/office/drawing/2014/main" id="{FCF42241-8AF4-E52E-7146-1D486F81E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5" r="6385"/>
          <a:stretch/>
        </p:blipFill>
        <p:spPr>
          <a:xfrm>
            <a:off x="3906982" y="701358"/>
            <a:ext cx="7311843" cy="514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72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pic>
        <p:nvPicPr>
          <p:cNvPr id="16" name="Picture Placeholder 15" descr="Data Points Digital background">
            <a:extLst>
              <a:ext uri="{FF2B5EF4-FFF2-40B4-BE49-F238E27FC236}">
                <a16:creationId xmlns:a16="http://schemas.microsoft.com/office/drawing/2014/main" id="{361E9ADB-7377-4CF1-9AE4-AEFBDEBEEE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3776472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61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/>
          <a:lstStyle/>
          <a:p>
            <a:r>
              <a:rPr lang="en-US" dirty="0"/>
              <a:t>Career Skills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8E5E4638-9BCB-4C2E-914F-CC868E202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7" name="Picture Placeholder 26" descr="Data Points Digital background">
            <a:extLst>
              <a:ext uri="{FF2B5EF4-FFF2-40B4-BE49-F238E27FC236}">
                <a16:creationId xmlns:a16="http://schemas.microsoft.com/office/drawing/2014/main" id="{9E660784-34E2-4CDA-926A-DDD6AAF350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6248" y="548640"/>
            <a:ext cx="5084064" cy="2880360"/>
          </a:xfrm>
        </p:spPr>
      </p:pic>
      <p:pic>
        <p:nvPicPr>
          <p:cNvPr id="33" name="Picture Placeholder 32" descr="Data Points Digital background">
            <a:extLst>
              <a:ext uri="{FF2B5EF4-FFF2-40B4-BE49-F238E27FC236}">
                <a16:creationId xmlns:a16="http://schemas.microsoft.com/office/drawing/2014/main" id="{48106962-23C6-4DFE-BB3A-E5FFF03F38C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6248" y="3429000"/>
            <a:ext cx="5084064" cy="288036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60F23-FB58-4EF8-82FD-E86CED25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98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3418ADF-358F-4647-A511-FCFFEDA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/>
          <a:lstStyle/>
          <a:p>
            <a:r>
              <a:rPr lang="en-US"/>
              <a:t>Introduction</a:t>
            </a:r>
            <a:endParaRPr lang="en-US" dirty="0"/>
          </a:p>
        </p:txBody>
      </p:sp>
      <p:pic>
        <p:nvPicPr>
          <p:cNvPr id="18" name="Picture Placeholder 17" descr="A group of people sitting at a table">
            <a:extLst>
              <a:ext uri="{FF2B5EF4-FFF2-40B4-BE49-F238E27FC236}">
                <a16:creationId xmlns:a16="http://schemas.microsoft.com/office/drawing/2014/main" id="{E2536017-F539-430C-A901-70AB81CA61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>
          <a:xfrm>
            <a:off x="0" y="0"/>
            <a:ext cx="3054096" cy="3776472"/>
          </a:xfrm>
        </p:spPr>
      </p:pic>
      <p:pic>
        <p:nvPicPr>
          <p:cNvPr id="20" name="Picture Placeholder 19" descr="Data Points Digital background">
            <a:extLst>
              <a:ext uri="{FF2B5EF4-FFF2-40B4-BE49-F238E27FC236}">
                <a16:creationId xmlns:a16="http://schemas.microsoft.com/office/drawing/2014/main" id="{528A7D8D-1AB5-46C4-93FA-D92C2FD5169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>
          <a:xfrm>
            <a:off x="3054096" y="0"/>
            <a:ext cx="3054096" cy="3776472"/>
          </a:xfrm>
        </p:spPr>
      </p:pic>
      <p:pic>
        <p:nvPicPr>
          <p:cNvPr id="25" name="Picture Placeholder 24" descr="Digital Graph Screen">
            <a:extLst>
              <a:ext uri="{FF2B5EF4-FFF2-40B4-BE49-F238E27FC236}">
                <a16:creationId xmlns:a16="http://schemas.microsoft.com/office/drawing/2014/main" id="{B7353C46-ACC1-4078-85C2-26B57B0E58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>
          <a:xfrm>
            <a:off x="9137904" y="0"/>
            <a:ext cx="3054096" cy="3776472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3" name="Picture Placeholder 22" descr="A person drawing on a white board">
            <a:extLst>
              <a:ext uri="{FF2B5EF4-FFF2-40B4-BE49-F238E27FC236}">
                <a16:creationId xmlns:a16="http://schemas.microsoft.com/office/drawing/2014/main" id="{2B3C4F95-A0FA-45D9-BF43-1C398F65B8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>
          <a:xfrm>
            <a:off x="6083808" y="0"/>
            <a:ext cx="3054096" cy="3776472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5127060-CDBF-435F-9009-A5451CCE305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563" y="4508500"/>
            <a:ext cx="6221412" cy="1563688"/>
          </a:xfrm>
          <a:noFill/>
        </p:spPr>
        <p:txBody>
          <a:bodyPr>
            <a:normAutofit/>
          </a:bodyPr>
          <a:lstStyle/>
          <a:p>
            <a:r>
              <a:rPr lang="en-US" dirty="0"/>
              <a:t>The following project is the sum of topics taught in SEC285. This course covered topics from malware identification, multistep authentication and producing a secure network. </a:t>
            </a:r>
          </a:p>
        </p:txBody>
      </p:sp>
    </p:spTree>
    <p:extLst>
      <p:ext uri="{BB962C8B-B14F-4D97-AF65-F5344CB8AC3E}">
        <p14:creationId xmlns:p14="http://schemas.microsoft.com/office/powerpoint/2010/main" val="2158886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Data Points Digital background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C64A91D-E535-4C24-A0E3-96A3810E3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FC4867-BA3E-4F8E-AB23-684F34DF3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Asymmetric Key Encryption </a:t>
            </a: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4BDCF583-1D5D-4235-97C2-39272B80A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kern="1200" dirty="0">
                <a:latin typeface="+mn-lt"/>
                <a:ea typeface="+mn-ea"/>
                <a:cs typeface="+mn-cs"/>
              </a:rPr>
              <a:t>Module Two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21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F6219B-C3D9-6848-9533-5657BE71F353}"/>
              </a:ext>
            </a:extLst>
          </p:cNvPr>
          <p:cNvSpPr txBox="1">
            <a:spLocks/>
          </p:cNvSpPr>
          <p:nvPr/>
        </p:nvSpPr>
        <p:spPr>
          <a:xfrm>
            <a:off x="719896" y="838200"/>
            <a:ext cx="2556704" cy="137160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/>
              <a:t>File Encryption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BDC6ECA-3EDF-CE58-A1E7-86F07A592DE9}"/>
              </a:ext>
            </a:extLst>
          </p:cNvPr>
          <p:cNvSpPr txBox="1">
            <a:spLocks/>
          </p:cNvSpPr>
          <p:nvPr/>
        </p:nvSpPr>
        <p:spPr>
          <a:xfrm>
            <a:off x="719896" y="2582146"/>
            <a:ext cx="2063483" cy="28586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This screenshot will show the following.</a:t>
            </a:r>
          </a:p>
          <a:p>
            <a:pPr marL="285750" indent="-285750"/>
            <a:r>
              <a:rPr lang="en-US" sz="1600" dirty="0"/>
              <a:t>Content of the plaintext file</a:t>
            </a:r>
          </a:p>
          <a:p>
            <a:pPr marL="285750" indent="-285750"/>
            <a:r>
              <a:rPr lang="en-US" sz="1600" dirty="0"/>
              <a:t>Content of the encrypted file</a:t>
            </a:r>
          </a:p>
        </p:txBody>
      </p:sp>
      <p:pic>
        <p:nvPicPr>
          <p:cNvPr id="10" name="Picture Placeholder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5D750E6-4643-E501-89C6-2E0D447A1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t="25892" r="26464" b="29419"/>
          <a:stretch/>
        </p:blipFill>
        <p:spPr>
          <a:xfrm>
            <a:off x="4091936" y="838200"/>
            <a:ext cx="7809119" cy="535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86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F8A62C8-5437-4C47-AC0F-0605F84C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B345C4-F7FB-5C4D-D50E-1B03CE155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726" y="1047750"/>
            <a:ext cx="2556704" cy="1371601"/>
          </a:xfrm>
        </p:spPr>
        <p:txBody>
          <a:bodyPr>
            <a:normAutofit/>
          </a:bodyPr>
          <a:lstStyle/>
          <a:p>
            <a:r>
              <a:rPr lang="en-US" sz="3300" b="0" dirty="0"/>
              <a:t>File Decryption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853052C-9371-C4D2-A22B-FE66243AE337}"/>
              </a:ext>
            </a:extLst>
          </p:cNvPr>
          <p:cNvSpPr txBox="1">
            <a:spLocks/>
          </p:cNvSpPr>
          <p:nvPr/>
        </p:nvSpPr>
        <p:spPr>
          <a:xfrm>
            <a:off x="1403184" y="2268592"/>
            <a:ext cx="2188273" cy="28586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This screenshot will  show the following.</a:t>
            </a:r>
          </a:p>
          <a:p>
            <a:pPr marL="285750" indent="-285750"/>
            <a:r>
              <a:rPr lang="en-US" sz="1600" dirty="0"/>
              <a:t>The encrypted file being listed by itself</a:t>
            </a:r>
          </a:p>
          <a:p>
            <a:pPr marL="285750" indent="-285750"/>
            <a:r>
              <a:rPr lang="en-US" sz="1600" dirty="0"/>
              <a:t>The decrypting process</a:t>
            </a:r>
          </a:p>
          <a:p>
            <a:pPr marL="285750" indent="-285750"/>
            <a:r>
              <a:rPr lang="en-US" sz="1600" dirty="0"/>
              <a:t>Both the encrypted file and the original plaintext file being listed</a:t>
            </a:r>
          </a:p>
        </p:txBody>
      </p:sp>
      <p:pic>
        <p:nvPicPr>
          <p:cNvPr id="9" name="Picture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DDD40A7E-89E6-2812-8FAB-1A3C8A9C2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9" t="24936" r="14492" b="31660"/>
          <a:stretch/>
        </p:blipFill>
        <p:spPr>
          <a:xfrm>
            <a:off x="4384479" y="812825"/>
            <a:ext cx="7470186" cy="523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47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>
            <a:normAutofit/>
          </a:bodyPr>
          <a:lstStyle/>
          <a:p>
            <a:r>
              <a:rPr lang="en-US" sz="4000" dirty="0"/>
              <a:t>Stateful Firewall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139825C-53C7-44F4-A064-9795CECD081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/>
          <a:lstStyle/>
          <a:p>
            <a:r>
              <a:rPr lang="en-US" dirty="0"/>
              <a:t>Module 3</a:t>
            </a:r>
          </a:p>
          <a:p>
            <a:endParaRPr lang="en-US" dirty="0"/>
          </a:p>
        </p:txBody>
      </p:sp>
      <p:pic>
        <p:nvPicPr>
          <p:cNvPr id="18" name="Picture Placeholder 17" descr="A person drawing on a white board">
            <a:extLst>
              <a:ext uri="{FF2B5EF4-FFF2-40B4-BE49-F238E27FC236}">
                <a16:creationId xmlns:a16="http://schemas.microsoft.com/office/drawing/2014/main" id="{301557C2-9072-409B-88EC-E8577CEFCA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5809" y="656633"/>
            <a:ext cx="5132388" cy="5132388"/>
          </a:xfr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C563B34-DD53-4FB1-B8C2-8914E01C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8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bstract background of node and mesh">
            <a:extLst>
              <a:ext uri="{FF2B5EF4-FFF2-40B4-BE49-F238E27FC236}">
                <a16:creationId xmlns:a16="http://schemas.microsoft.com/office/drawing/2014/main" id="{A0525B16-16BA-2450-E808-C4D65A6988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675" r="16675"/>
          <a:stretch>
            <a:fillRect/>
          </a:stretch>
        </p:blipFill>
        <p:spPr/>
      </p:pic>
      <p:pic>
        <p:nvPicPr>
          <p:cNvPr id="13" name="Picture Placeholder 12" descr="3D technology art">
            <a:extLst>
              <a:ext uri="{FF2B5EF4-FFF2-40B4-BE49-F238E27FC236}">
                <a16:creationId xmlns:a16="http://schemas.microsoft.com/office/drawing/2014/main" id="{D806949D-1579-6210-D444-EA6F691861A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6667" r="16667"/>
          <a:stretch>
            <a:fillRect/>
          </a:stretch>
        </p:blipFill>
        <p:spPr/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A92B23-202E-E382-444B-BA24294A3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8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B2C0060-41A1-CE02-7C52-5E9972D92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3637"/>
            <a:ext cx="4267200" cy="1125583"/>
          </a:xfrm>
        </p:spPr>
        <p:txBody>
          <a:bodyPr>
            <a:normAutofit/>
          </a:bodyPr>
          <a:lstStyle/>
          <a:p>
            <a:r>
              <a:rPr lang="en-US" sz="3200" b="0" dirty="0"/>
              <a:t>Question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5F1C5DD-4F72-8A29-0FD1-46FE6D9DDC16}"/>
              </a:ext>
            </a:extLst>
          </p:cNvPr>
          <p:cNvSpPr txBox="1">
            <a:spLocks/>
          </p:cNvSpPr>
          <p:nvPr/>
        </p:nvSpPr>
        <p:spPr>
          <a:xfrm>
            <a:off x="839788" y="1752600"/>
            <a:ext cx="7770812" cy="40989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CCE8DA"/>
                </a:solidFill>
              </a:rPr>
              <a:t>What effect does the </a:t>
            </a:r>
            <a:r>
              <a:rPr lang="en-US" sz="1800" dirty="0" err="1">
                <a:solidFill>
                  <a:srgbClr val="CCE8DA"/>
                </a:solidFill>
              </a:rPr>
              <a:t>sudo</a:t>
            </a:r>
            <a:r>
              <a:rPr lang="en-US" sz="1800" dirty="0">
                <a:solidFill>
                  <a:srgbClr val="CCE8DA"/>
                </a:solidFill>
              </a:rPr>
              <a:t> iptables --policy INPUT DROP command have on the access to computing resources?</a:t>
            </a:r>
            <a:endParaRPr lang="en-US" dirty="0">
              <a:solidFill>
                <a:srgbClr val="CCE8DA"/>
              </a:solidFill>
            </a:endParaRPr>
          </a:p>
          <a:p>
            <a:r>
              <a:rPr lang="en-US" dirty="0">
                <a:solidFill>
                  <a:srgbClr val="CCE8DA"/>
                </a:solidFill>
              </a:rPr>
              <a:t>The </a:t>
            </a:r>
            <a:r>
              <a:rPr lang="en-US" dirty="0" err="1">
                <a:solidFill>
                  <a:srgbClr val="CCE8DA"/>
                </a:solidFill>
              </a:rPr>
              <a:t>sudo</a:t>
            </a:r>
            <a:r>
              <a:rPr lang="en-US" dirty="0">
                <a:solidFill>
                  <a:srgbClr val="CCE8DA"/>
                </a:solidFill>
              </a:rPr>
              <a:t> iptables –policy INPUT DROP command closes all ports that can be accessed as attackers look for open ports that they can use an entry point.</a:t>
            </a:r>
            <a:r>
              <a:rPr lang="en-US" dirty="0">
                <a:solidFill>
                  <a:srgbClr val="CCE8DA"/>
                </a:solidFill>
                <a:latin typeface="ff2"/>
              </a:rPr>
              <a:t> Each open port provides a means by which an attacker may gain access to the server. Our goal</a:t>
            </a:r>
          </a:p>
          <a:p>
            <a:r>
              <a:rPr lang="en-US" dirty="0">
                <a:solidFill>
                  <a:srgbClr val="CCE8DA"/>
                </a:solidFill>
                <a:latin typeface="ff2"/>
              </a:rPr>
              <a:t>is to only allow web (HTTP and HTTPS), email (SMTP), name resolution (DNS), and SSH services</a:t>
            </a: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References:</a:t>
            </a:r>
            <a:br>
              <a:rPr lang="en-US" dirty="0"/>
            </a:br>
            <a:r>
              <a:rPr lang="en-US" dirty="0"/>
              <a:t>Module 3 project activity </a:t>
            </a:r>
          </a:p>
        </p:txBody>
      </p:sp>
    </p:spTree>
    <p:extLst>
      <p:ext uri="{BB962C8B-B14F-4D97-AF65-F5344CB8AC3E}">
        <p14:creationId xmlns:p14="http://schemas.microsoft.com/office/powerpoint/2010/main" val="2054930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F9A883-CC44-4401-AE67-8FCEACB7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B644D897-E64B-2ED7-C3DB-90EC5244AD9A}"/>
              </a:ext>
            </a:extLst>
          </p:cNvPr>
          <p:cNvSpPr txBox="1">
            <a:spLocks/>
          </p:cNvSpPr>
          <p:nvPr/>
        </p:nvSpPr>
        <p:spPr>
          <a:xfrm>
            <a:off x="843842" y="1024328"/>
            <a:ext cx="2556704" cy="137160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Nmap Scan</a:t>
            </a:r>
            <a:endParaRPr lang="en-US" sz="3200" dirty="0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44114F1B-3D7C-8A83-6206-5496ECAB9C3C}"/>
              </a:ext>
            </a:extLst>
          </p:cNvPr>
          <p:cNvSpPr txBox="1">
            <a:spLocks/>
          </p:cNvSpPr>
          <p:nvPr/>
        </p:nvSpPr>
        <p:spPr>
          <a:xfrm>
            <a:off x="1090452" y="1999654"/>
            <a:ext cx="2063483" cy="28586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This screenshot will show the Nmap scan result of the Linux Server VM.</a:t>
            </a:r>
          </a:p>
        </p:txBody>
      </p:sp>
      <p:pic>
        <p:nvPicPr>
          <p:cNvPr id="39" name="Picture Placeholder 3" descr="Graphical user interface&#10;&#10;Description automatically generated">
            <a:extLst>
              <a:ext uri="{FF2B5EF4-FFF2-40B4-BE49-F238E27FC236}">
                <a16:creationId xmlns:a16="http://schemas.microsoft.com/office/drawing/2014/main" id="{3640710E-F00F-6385-C24D-1AE48F4027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6" t="39062" r="27958" b="32813"/>
          <a:stretch/>
        </p:blipFill>
        <p:spPr>
          <a:xfrm>
            <a:off x="4187937" y="1710129"/>
            <a:ext cx="7154160" cy="353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76663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811A92-D464-4AC4-A396-BA73B10CEE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4876F9-7AE1-498D-B8FE-1E3AD703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{698F51DB-B851-4AC4-81F3-AD35BCC4EFDB}tf33713516_win32</Template>
  <TotalTime>62</TotalTime>
  <Words>385</Words>
  <Application>Microsoft Office PowerPoint</Application>
  <PresentationFormat>Widescreen</PresentationFormat>
  <Paragraphs>84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ff2</vt:lpstr>
      <vt:lpstr>Gill Sans MT</vt:lpstr>
      <vt:lpstr>Walbaum Display</vt:lpstr>
      <vt:lpstr>3DFloatVTI</vt:lpstr>
      <vt:lpstr>Fundamentals of Information System Security</vt:lpstr>
      <vt:lpstr>Agenda</vt:lpstr>
      <vt:lpstr>Introduction</vt:lpstr>
      <vt:lpstr>Asymmetric Key Encryption </vt:lpstr>
      <vt:lpstr>PowerPoint Presentation</vt:lpstr>
      <vt:lpstr>File Decryption</vt:lpstr>
      <vt:lpstr>Stateful Firewall</vt:lpstr>
      <vt:lpstr>Question</vt:lpstr>
      <vt:lpstr>PowerPoint Presentation</vt:lpstr>
      <vt:lpstr>BYOD Security Policy</vt:lpstr>
      <vt:lpstr>PowerPoint Presentation</vt:lpstr>
      <vt:lpstr>PowerPoint Presentation</vt:lpstr>
      <vt:lpstr>PowerPoint Presentation</vt:lpstr>
      <vt:lpstr>PowerPoint Presentation</vt:lpstr>
      <vt:lpstr>Multifactor Authentication (MFA)</vt:lpstr>
      <vt:lpstr>Common-auth Configuration File</vt:lpstr>
      <vt:lpstr>PowerPoint Presentation</vt:lpstr>
      <vt:lpstr>Vulnerability Assessment</vt:lpstr>
      <vt:lpstr>Nmap</vt:lpstr>
      <vt:lpstr>PowerPoint Presentation</vt:lpstr>
      <vt:lpstr>PowerPoint Presentation</vt:lpstr>
      <vt:lpstr>PowerPoint Presentation</vt:lpstr>
      <vt:lpstr>Challenges</vt:lpstr>
      <vt:lpstr>Career Skills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Information System Security</dc:title>
  <dc:creator>Danyella Nieto</dc:creator>
  <cp:lastModifiedBy>Nieto, Danyella</cp:lastModifiedBy>
  <cp:revision>1</cp:revision>
  <dcterms:created xsi:type="dcterms:W3CDTF">2023-04-21T21:02:25Z</dcterms:created>
  <dcterms:modified xsi:type="dcterms:W3CDTF">2023-04-21T22:05:04Z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