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19"/>
  </p:notesMasterIdLst>
  <p:handoutMasterIdLst>
    <p:handoutMasterId r:id="rId20"/>
  </p:handoutMasterIdLst>
  <p:sldIdLst>
    <p:sldId id="256" r:id="rId2"/>
    <p:sldId id="258" r:id="rId3"/>
    <p:sldId id="259" r:id="rId4"/>
    <p:sldId id="261" r:id="rId5"/>
    <p:sldId id="266" r:id="rId6"/>
    <p:sldId id="264" r:id="rId7"/>
    <p:sldId id="267" r:id="rId8"/>
    <p:sldId id="265" r:id="rId9"/>
    <p:sldId id="268" r:id="rId10"/>
    <p:sldId id="269" r:id="rId11"/>
    <p:sldId id="270" r:id="rId12"/>
    <p:sldId id="271" r:id="rId13"/>
    <p:sldId id="272" r:id="rId14"/>
    <p:sldId id="275" r:id="rId15"/>
    <p:sldId id="262" r:id="rId16"/>
    <p:sldId id="263" r:id="rId17"/>
    <p:sldId id="26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48" autoAdjust="0"/>
  </p:normalViewPr>
  <p:slideViewPr>
    <p:cSldViewPr snapToGrid="0">
      <p:cViewPr varScale="1">
        <p:scale>
          <a:sx n="69" d="100"/>
          <a:sy n="69" d="100"/>
        </p:scale>
        <p:origin x="780"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yella Nieto" userId="bd08cabf6777eb25" providerId="LiveId" clId="{E061B0A4-9E80-4689-AE87-D83BE5BEB7D5}"/>
    <pc:docChg chg="custSel delSld modSld">
      <pc:chgData name="Danyella Nieto" userId="bd08cabf6777eb25" providerId="LiveId" clId="{E061B0A4-9E80-4689-AE87-D83BE5BEB7D5}" dt="2023-02-22T19:56:21.968" v="399" actId="20577"/>
      <pc:docMkLst>
        <pc:docMk/>
      </pc:docMkLst>
      <pc:sldChg chg="modSp mod">
        <pc:chgData name="Danyella Nieto" userId="bd08cabf6777eb25" providerId="LiveId" clId="{E061B0A4-9E80-4689-AE87-D83BE5BEB7D5}" dt="2023-02-22T19:56:21.968" v="399" actId="20577"/>
        <pc:sldMkLst>
          <pc:docMk/>
          <pc:sldMk cId="1712519036" sldId="262"/>
        </pc:sldMkLst>
        <pc:spChg chg="mod">
          <ac:chgData name="Danyella Nieto" userId="bd08cabf6777eb25" providerId="LiveId" clId="{E061B0A4-9E80-4689-AE87-D83BE5BEB7D5}" dt="2023-02-22T19:56:21.968" v="399" actId="20577"/>
          <ac:spMkLst>
            <pc:docMk/>
            <pc:sldMk cId="1712519036" sldId="262"/>
            <ac:spMk id="3" creationId="{BBDB3BC8-0B05-8013-A64A-E4F3BEF739E5}"/>
          </ac:spMkLst>
        </pc:spChg>
      </pc:sldChg>
      <pc:sldChg chg="delSp modSp mod">
        <pc:chgData name="Danyella Nieto" userId="bd08cabf6777eb25" providerId="LiveId" clId="{E061B0A4-9E80-4689-AE87-D83BE5BEB7D5}" dt="2023-02-22T19:51:19.241" v="1" actId="478"/>
        <pc:sldMkLst>
          <pc:docMk/>
          <pc:sldMk cId="1797337048" sldId="263"/>
        </pc:sldMkLst>
        <pc:spChg chg="mod">
          <ac:chgData name="Danyella Nieto" userId="bd08cabf6777eb25" providerId="LiveId" clId="{E061B0A4-9E80-4689-AE87-D83BE5BEB7D5}" dt="2023-02-22T19:51:13.376" v="0"/>
          <ac:spMkLst>
            <pc:docMk/>
            <pc:sldMk cId="1797337048" sldId="263"/>
            <ac:spMk id="3" creationId="{4D2FB400-7098-3CB8-B34E-45CB60C4F528}"/>
          </ac:spMkLst>
        </pc:spChg>
        <pc:spChg chg="del">
          <ac:chgData name="Danyella Nieto" userId="bd08cabf6777eb25" providerId="LiveId" clId="{E061B0A4-9E80-4689-AE87-D83BE5BEB7D5}" dt="2023-02-22T19:51:19.241" v="1" actId="478"/>
          <ac:spMkLst>
            <pc:docMk/>
            <pc:sldMk cId="1797337048" sldId="263"/>
            <ac:spMk id="4" creationId="{775D9BD4-5003-6061-2694-13BA982F714A}"/>
          </ac:spMkLst>
        </pc:spChg>
      </pc:sldChg>
      <pc:sldChg chg="del">
        <pc:chgData name="Danyella Nieto" userId="bd08cabf6777eb25" providerId="LiveId" clId="{E061B0A4-9E80-4689-AE87-D83BE5BEB7D5}" dt="2023-02-22T19:51:26.026" v="3" actId="47"/>
        <pc:sldMkLst>
          <pc:docMk/>
          <pc:sldMk cId="1492333439" sldId="273"/>
        </pc:sldMkLst>
      </pc:sldChg>
      <pc:sldChg chg="del">
        <pc:chgData name="Danyella Nieto" userId="bd08cabf6777eb25" providerId="LiveId" clId="{E061B0A4-9E80-4689-AE87-D83BE5BEB7D5}" dt="2023-02-22T19:51:23.901" v="2" actId="47"/>
        <pc:sldMkLst>
          <pc:docMk/>
          <pc:sldMk cId="2853134407" sldId="274"/>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a:lstStyle/>
        <a:p>
          <a:endParaRPr lang="en-US"/>
        </a:p>
      </dgm:t>
    </dgm:pt>
    <dgm:pt modelId="{6750AC01-D39D-4F3A-9DC8-2A211EE986A2}">
      <dgm:prSet phldrT="[Text]"/>
      <dgm:spPr/>
      <dgm:t>
        <a:bodyPr/>
        <a:lstStyle/>
        <a:p>
          <a:pPr>
            <a:lnSpc>
              <a:spcPct val="100000"/>
            </a:lnSpc>
          </a:pPr>
          <a:r>
            <a:rPr lang="en-US" dirty="0"/>
            <a:t>Identifying subnetting 	</a:t>
          </a:r>
        </a:p>
      </dgm:t>
    </dgm:pt>
    <dgm:pt modelId="{720680DC-AAA4-4434-A582-60EBCC5BA355}" type="parTrans" cxnId="{0B5DAE5F-BCDC-4BF7-A6E7-CF856886A64D}">
      <dgm:prSet/>
      <dgm:spPr/>
      <dgm:t>
        <a:bodyPr/>
        <a:lstStyle/>
        <a:p>
          <a:endParaRPr lang="en-US"/>
        </a:p>
      </dgm:t>
    </dgm:pt>
    <dgm:pt modelId="{CA077D98-8478-47EA-B6A9-99ACE60C64D4}" type="sibTrans" cxnId="{0B5DAE5F-BCDC-4BF7-A6E7-CF856886A64D}">
      <dgm:prSet/>
      <dgm:spPr/>
      <dgm:t>
        <a:bodyPr/>
        <a:lstStyle/>
        <a:p>
          <a:endParaRPr lang="en-US"/>
        </a:p>
      </dgm:t>
    </dgm:pt>
    <dgm:pt modelId="{0BEF68B8-1228-47BB-83B5-7B9CD1E3F84E}">
      <dgm:prSet phldrT="[Text]"/>
      <dgm:spPr/>
      <dgm:t>
        <a:bodyPr/>
        <a:lstStyle/>
        <a:p>
          <a:pPr>
            <a:lnSpc>
              <a:spcPct val="100000"/>
            </a:lnSpc>
          </a:pPr>
          <a:r>
            <a:rPr lang="en-US" dirty="0"/>
            <a:t>Ensuring correct IPV4 is assigned</a:t>
          </a:r>
        </a:p>
      </dgm:t>
    </dgm:pt>
    <dgm:pt modelId="{ED3A4BC2-B75A-4952-A38B-A42B5995DF05}" type="parTrans" cxnId="{EDEF4F82-1237-4639-A0F7-385C1897CE66}">
      <dgm:prSet/>
      <dgm:spPr/>
      <dgm:t>
        <a:bodyPr/>
        <a:lstStyle/>
        <a:p>
          <a:endParaRPr lang="en-US"/>
        </a:p>
      </dgm:t>
    </dgm:pt>
    <dgm:pt modelId="{FD949706-EDCC-4ADC-8EDF-8EDA49C92325}" type="sibTrans" cxnId="{EDEF4F82-1237-4639-A0F7-385C1897CE66}">
      <dgm:prSet/>
      <dgm:spPr/>
      <dgm:t>
        <a:bodyPr/>
        <a:lstStyle/>
        <a:p>
          <a:endParaRPr lang="en-US"/>
        </a:p>
      </dgm:t>
    </dgm:pt>
    <dgm:pt modelId="{5605D28D-2CE6-4513-8566-952984E21E14}">
      <dgm:prSet phldrT="[Text]"/>
      <dgm:spPr/>
      <dgm:t>
        <a:bodyPr/>
        <a:lstStyle/>
        <a:p>
          <a:pPr>
            <a:lnSpc>
              <a:spcPct val="100000"/>
            </a:lnSpc>
          </a:pPr>
          <a:r>
            <a:rPr lang="en-US" dirty="0"/>
            <a:t>Applying subnetting with proper IP address</a:t>
          </a:r>
        </a:p>
      </dgm:t>
    </dgm:pt>
    <dgm:pt modelId="{EB15AB98-362B-4E70-A3DA-995FC3E8BA79}" type="parTrans" cxnId="{FAF3F884-F0CF-440F-8CB1-B7648AB1B138}">
      <dgm:prSet/>
      <dgm:spPr/>
      <dgm:t>
        <a:bodyPr/>
        <a:lstStyle/>
        <a:p>
          <a:endParaRPr lang="en-US"/>
        </a:p>
      </dgm:t>
    </dgm:pt>
    <dgm:pt modelId="{823D1971-2C4D-4EC5-A874-2F463DE37109}" type="sibTrans" cxnId="{FAF3F884-F0CF-440F-8CB1-B7648AB1B138}">
      <dgm:prSet/>
      <dgm:spPr/>
      <dgm:t>
        <a:bodyPr/>
        <a:lstStyle/>
        <a:p>
          <a:endParaRPr lang="en-US"/>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3"/>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3"/>
      <dgm:spPr/>
    </dgm:pt>
    <dgm:pt modelId="{429CABD1-4116-474B-81BF-735E2CA9DD00}" type="pres">
      <dgm:prSet presAssocID="{7E5AA53B-3EEE-4DE4-BB81-9044890C2946}" presName="dstNode" presStyleLbl="node1" presStyleIdx="0" presStyleCnt="3"/>
      <dgm:spPr/>
    </dgm:pt>
    <dgm:pt modelId="{58319267-C71E-43C9-94E1-827D0616C7A7}" type="pres">
      <dgm:prSet presAssocID="{6750AC01-D39D-4F3A-9DC8-2A211EE986A2}" presName="text_1" presStyleLbl="node1" presStyleIdx="0" presStyleCnt="3">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3"/>
      <dgm:spPr/>
    </dgm:pt>
    <dgm:pt modelId="{95DE6538-27BD-44AF-A1A8-CA8F6B10FDD2}" type="pres">
      <dgm:prSet presAssocID="{0BEF68B8-1228-47BB-83B5-7B9CD1E3F84E}" presName="text_2" presStyleLbl="node1" presStyleIdx="1" presStyleCnt="3">
        <dgm:presLayoutVars>
          <dgm:bulletEnabled val="1"/>
        </dgm:presLayoutVars>
      </dgm:prSet>
      <dgm:spPr/>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3"/>
      <dgm:spPr/>
    </dgm:pt>
    <dgm:pt modelId="{E131CE4A-9776-44F4-BC03-867682E21374}" type="pres">
      <dgm:prSet presAssocID="{5605D28D-2CE6-4513-8566-952984E21E14}" presName="text_3" presStyleLbl="node1" presStyleIdx="2" presStyleCnt="3">
        <dgm:presLayoutVars>
          <dgm:bulletEnabled val="1"/>
        </dgm:presLayoutVars>
      </dgm:prSet>
      <dgm:spPr/>
    </dgm:pt>
    <dgm:pt modelId="{AC9A216A-8375-48F9-A4E6-8E0B64C0209B}" type="pres">
      <dgm:prSet presAssocID="{5605D28D-2CE6-4513-8566-952984E21E14}" presName="accent_3" presStyleCnt="0"/>
      <dgm:spPr/>
    </dgm:pt>
    <dgm:pt modelId="{A965097E-32F1-4AB8-8C4E-2814A7596B2F}" type="pres">
      <dgm:prSet presAssocID="{5605D28D-2CE6-4513-8566-952984E21E14}" presName="accentRepeatNode" presStyleLbl="solidFgAcc1" presStyleIdx="2" presStyleCnt="3"/>
      <dgm:spPr/>
    </dgm:pt>
  </dgm:ptLst>
  <dgm:cxnLst>
    <dgm:cxn modelId="{A11E3B12-1828-45A7-86C3-BB85832DF84D}" type="presOf" srcId="{CA077D98-8478-47EA-B6A9-99ACE60C64D4}" destId="{D79B43FC-100B-4A0D-A4D5-0D2D04B99064}"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7084AA77-BACB-46CB-AE4A-77B62D3ED1AF}" type="presOf" srcId="{5605D28D-2CE6-4513-8566-952984E21E14}" destId="{E131CE4A-9776-44F4-BC03-867682E21374}" srcOrd="0" destOrd="0" presId="urn:microsoft.com/office/officeart/2008/layout/VerticalCurvedList"/>
    <dgm:cxn modelId="{EDEF4F82-1237-4639-A0F7-385C1897CE66}" srcId="{7E5AA53B-3EEE-4DE4-BB81-9044890C2946}" destId="{0BEF68B8-1228-47BB-83B5-7B9CD1E3F84E}" srcOrd="1" destOrd="0" parTransId="{ED3A4BC2-B75A-4952-A38B-A42B5995DF05}" sibTransId="{FD949706-EDCC-4ADC-8EDF-8EDA49C92325}"/>
    <dgm:cxn modelId="{FAF3F884-F0CF-440F-8CB1-B7648AB1B138}" srcId="{7E5AA53B-3EEE-4DE4-BB81-9044890C2946}" destId="{5605D28D-2CE6-4513-8566-952984E21E14}" srcOrd="2" destOrd="0" parTransId="{EB15AB98-362B-4E70-A3DA-995FC3E8BA79}" sibTransId="{823D1971-2C4D-4EC5-A874-2F463DE37109}"/>
    <dgm:cxn modelId="{4F65CC8F-B5A8-40BE-A32B-05862B543D6A}" type="presOf" srcId="{7E5AA53B-3EEE-4DE4-BB81-9044890C2946}" destId="{57806726-6E60-4ACC-9C1C-7DF9CC365A10}"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 modelId="{987EB7C0-CA3E-4874-85E0-01E9060A2D35}" type="presParOf" srcId="{90561C55-3C6E-4D53-85E1-2C50BCDDA392}" destId="{E131CE4A-9776-44F4-BC03-867682E21374}" srcOrd="5" destOrd="0" presId="urn:microsoft.com/office/officeart/2008/layout/VerticalCurvedList"/>
    <dgm:cxn modelId="{91E55363-8DCA-455E-A203-06A9410994CB}" type="presParOf" srcId="{90561C55-3C6E-4D53-85E1-2C50BCDDA392}" destId="{AC9A216A-8375-48F9-A4E6-8E0B64C0209B}" srcOrd="6" destOrd="0" presId="urn:microsoft.com/office/officeart/2008/layout/VerticalCurvedList"/>
    <dgm:cxn modelId="{D866D586-1293-4049-B6E3-B467C1D5ED64}" type="presParOf" srcId="{AC9A216A-8375-48F9-A4E6-8E0B64C0209B}" destId="{A965097E-32F1-4AB8-8C4E-2814A7596B2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9C16A6-8C48-4165-8DAF-8C957C12A8FA}"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pt>
    <dgm:pt modelId="{701D68F5-42F8-47BC-8FED-84C50F595DF0}">
      <dgm:prSet phldrT="[Text]"/>
      <dgm:spPr/>
      <dgm:t>
        <a:bodyPr/>
        <a:lstStyle/>
        <a:p>
          <a:r>
            <a:rPr lang="en-ZA" dirty="0"/>
            <a:t>Network Building</a:t>
          </a:r>
          <a:endParaRPr lang="en-US" dirty="0"/>
        </a:p>
      </dgm:t>
    </dgm:pt>
    <dgm:pt modelId="{9617668C-C38C-4017-8DDF-37855B15D110}" type="parTrans" cxnId="{C4BA385D-31ED-40EF-A5D6-98DFBA64E71A}">
      <dgm:prSet/>
      <dgm:spPr/>
      <dgm:t>
        <a:bodyPr/>
        <a:lstStyle/>
        <a:p>
          <a:endParaRPr lang="en-US"/>
        </a:p>
      </dgm:t>
    </dgm:pt>
    <dgm:pt modelId="{0C95B389-AC0C-4055-9AA3-38815EFC8B0A}" type="sibTrans" cxnId="{C4BA385D-31ED-40EF-A5D6-98DFBA64E71A}">
      <dgm:prSet/>
      <dgm:spPr/>
      <dgm:t>
        <a:bodyPr/>
        <a:lstStyle/>
        <a:p>
          <a:endParaRPr lang="en-US"/>
        </a:p>
      </dgm:t>
    </dgm:pt>
    <dgm:pt modelId="{91A66877-AC1C-46D9-BF2C-6024B638DEA9}">
      <dgm:prSet phldrT="[Text]"/>
      <dgm:spPr/>
      <dgm:t>
        <a:bodyPr/>
        <a:lstStyle/>
        <a:p>
          <a:r>
            <a:rPr lang="en-US" dirty="0"/>
            <a:t>Creating Diagrams</a:t>
          </a:r>
        </a:p>
      </dgm:t>
    </dgm:pt>
    <dgm:pt modelId="{913FED05-DF41-48A7-B1F8-81937A468EF9}" type="parTrans" cxnId="{7F0DAB6F-9257-4F2D-B31A-3418F73F6952}">
      <dgm:prSet/>
      <dgm:spPr/>
      <dgm:t>
        <a:bodyPr/>
        <a:lstStyle/>
        <a:p>
          <a:endParaRPr lang="en-US"/>
        </a:p>
      </dgm:t>
    </dgm:pt>
    <dgm:pt modelId="{BFCE4A28-C381-46FF-935A-B11534EF7D87}" type="sibTrans" cxnId="{7F0DAB6F-9257-4F2D-B31A-3418F73F6952}">
      <dgm:prSet/>
      <dgm:spPr/>
      <dgm:t>
        <a:bodyPr/>
        <a:lstStyle/>
        <a:p>
          <a:endParaRPr lang="en-US"/>
        </a:p>
      </dgm:t>
    </dgm:pt>
    <dgm:pt modelId="{76CC3289-2662-43F0-A3C6-BA04A135F08C}">
      <dgm:prSet phldrT="[Text]"/>
      <dgm:spPr/>
      <dgm:t>
        <a:bodyPr/>
        <a:lstStyle/>
        <a:p>
          <a:r>
            <a:rPr lang="en-US" dirty="0"/>
            <a:t>Identifying cables and troubleshooting</a:t>
          </a:r>
        </a:p>
      </dgm:t>
    </dgm:pt>
    <dgm:pt modelId="{D46DB4DA-1442-4ECE-89FE-BBB1E3489E3D}" type="parTrans" cxnId="{0400886E-8A1A-44C2-95A7-DB0EF4911494}">
      <dgm:prSet/>
      <dgm:spPr/>
      <dgm:t>
        <a:bodyPr/>
        <a:lstStyle/>
        <a:p>
          <a:endParaRPr lang="en-US"/>
        </a:p>
      </dgm:t>
    </dgm:pt>
    <dgm:pt modelId="{FA28C9D6-476E-43CD-BA23-D6D990FD78D0}" type="sibTrans" cxnId="{0400886E-8A1A-44C2-95A7-DB0EF4911494}">
      <dgm:prSet/>
      <dgm:spPr/>
      <dgm:t>
        <a:bodyPr/>
        <a:lstStyle/>
        <a:p>
          <a:endParaRPr lang="en-US"/>
        </a:p>
      </dgm:t>
    </dgm:pt>
    <dgm:pt modelId="{8994D886-A75F-411A-A9D7-D31991FF12BD}" type="pres">
      <dgm:prSet presAssocID="{7D9C16A6-8C48-4165-8DAF-8C957C12A8FA}" presName="root" presStyleCnt="0">
        <dgm:presLayoutVars>
          <dgm:dir/>
          <dgm:resizeHandles val="exact"/>
        </dgm:presLayoutVars>
      </dgm:prSet>
      <dgm:spPr/>
    </dgm:pt>
    <dgm:pt modelId="{E1DBA6D5-BD14-4CD2-A0CC-80F867FEFA81}" type="pres">
      <dgm:prSet presAssocID="{701D68F5-42F8-47BC-8FED-84C50F595DF0}" presName="compNode" presStyleCnt="0"/>
      <dgm:spPr/>
    </dgm:pt>
    <dgm:pt modelId="{19A8DC21-3E65-409D-AD53-DA51BB9198A0}" type="pres">
      <dgm:prSet presAssocID="{701D68F5-42F8-47BC-8FED-84C50F595DF0}" presName="iconRect" presStyleLbl="node1" presStyleIdx="0" presStyleCnt="3" custScaleX="157625" custScaleY="15762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Network"/>
        </a:ext>
      </dgm:extLst>
    </dgm:pt>
    <dgm:pt modelId="{B9F90A48-FF94-4C94-A587-0190406F6FD3}" type="pres">
      <dgm:prSet presAssocID="{701D68F5-42F8-47BC-8FED-84C50F595DF0}" presName="spaceRect" presStyleCnt="0"/>
      <dgm:spPr/>
    </dgm:pt>
    <dgm:pt modelId="{A99B5DD6-89E9-4537-B415-4205CEB9323A}" type="pres">
      <dgm:prSet presAssocID="{701D68F5-42F8-47BC-8FED-84C50F595DF0}" presName="textRect" presStyleLbl="revTx" presStyleIdx="0" presStyleCnt="3">
        <dgm:presLayoutVars>
          <dgm:chMax val="1"/>
          <dgm:chPref val="1"/>
        </dgm:presLayoutVars>
      </dgm:prSet>
      <dgm:spPr/>
    </dgm:pt>
    <dgm:pt modelId="{8B391436-B9B0-45BD-A57F-792D6376D868}" type="pres">
      <dgm:prSet presAssocID="{0C95B389-AC0C-4055-9AA3-38815EFC8B0A}" presName="sibTrans" presStyleCnt="0"/>
      <dgm:spPr/>
    </dgm:pt>
    <dgm:pt modelId="{95872155-C45D-46D3-874C-D838089A06F8}" type="pres">
      <dgm:prSet presAssocID="{91A66877-AC1C-46D9-BF2C-6024B638DEA9}" presName="compNode" presStyleCnt="0"/>
      <dgm:spPr/>
    </dgm:pt>
    <dgm:pt modelId="{CE9DF0E8-B0DE-4E1E-9FF4-6006AD8428DB}" type="pres">
      <dgm:prSet presAssocID="{91A66877-AC1C-46D9-BF2C-6024B638DEA9}" presName="iconRect" presStyleLbl="node1" presStyleIdx="1" presStyleCnt="3" custScaleX="157625" custScaleY="15762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tellite"/>
        </a:ext>
      </dgm:extLst>
    </dgm:pt>
    <dgm:pt modelId="{AA0423A1-55B2-45E9-BFE7-3FBE5BDA65ED}" type="pres">
      <dgm:prSet presAssocID="{91A66877-AC1C-46D9-BF2C-6024B638DEA9}" presName="spaceRect" presStyleCnt="0"/>
      <dgm:spPr/>
    </dgm:pt>
    <dgm:pt modelId="{55120873-6F5C-4053-8EAD-6287A7F1097E}" type="pres">
      <dgm:prSet presAssocID="{91A66877-AC1C-46D9-BF2C-6024B638DEA9}" presName="textRect" presStyleLbl="revTx" presStyleIdx="1" presStyleCnt="3">
        <dgm:presLayoutVars>
          <dgm:chMax val="1"/>
          <dgm:chPref val="1"/>
        </dgm:presLayoutVars>
      </dgm:prSet>
      <dgm:spPr/>
    </dgm:pt>
    <dgm:pt modelId="{F679C986-30E4-4F0A-A3A6-CAE528BFED76}" type="pres">
      <dgm:prSet presAssocID="{BFCE4A28-C381-46FF-935A-B11534EF7D87}" presName="sibTrans" presStyleCnt="0"/>
      <dgm:spPr/>
    </dgm:pt>
    <dgm:pt modelId="{2EC2FDE3-8908-45C7-A3FD-EB370213FE69}" type="pres">
      <dgm:prSet presAssocID="{76CC3289-2662-43F0-A3C6-BA04A135F08C}" presName="compNode" presStyleCnt="0"/>
      <dgm:spPr/>
    </dgm:pt>
    <dgm:pt modelId="{6DB1FE51-13D0-4A38-AD6E-48D4371A1AF3}" type="pres">
      <dgm:prSet presAssocID="{76CC3289-2662-43F0-A3C6-BA04A135F08C}" presName="iconRect" presStyleLbl="node1" presStyleIdx="2" presStyleCnt="3" custScaleX="157625" custScaleY="15762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Link"/>
        </a:ext>
      </dgm:extLst>
    </dgm:pt>
    <dgm:pt modelId="{0928538A-05CC-4A79-BD5D-92F985D1EEE5}" type="pres">
      <dgm:prSet presAssocID="{76CC3289-2662-43F0-A3C6-BA04A135F08C}" presName="spaceRect" presStyleCnt="0"/>
      <dgm:spPr/>
    </dgm:pt>
    <dgm:pt modelId="{133097FC-B1F8-4953-B0AB-E8E73D968D1C}" type="pres">
      <dgm:prSet presAssocID="{76CC3289-2662-43F0-A3C6-BA04A135F08C}" presName="textRect" presStyleLbl="revTx" presStyleIdx="2" presStyleCnt="3">
        <dgm:presLayoutVars>
          <dgm:chMax val="1"/>
          <dgm:chPref val="1"/>
        </dgm:presLayoutVars>
      </dgm:prSet>
      <dgm:spPr/>
    </dgm:pt>
  </dgm:ptLst>
  <dgm:cxnLst>
    <dgm:cxn modelId="{1B8CB22C-9648-419B-97E9-4AA6C3555723}" type="presOf" srcId="{701D68F5-42F8-47BC-8FED-84C50F595DF0}" destId="{A99B5DD6-89E9-4537-B415-4205CEB9323A}" srcOrd="0" destOrd="0" presId="urn:microsoft.com/office/officeart/2018/2/layout/IconLabelList"/>
    <dgm:cxn modelId="{C4BA385D-31ED-40EF-A5D6-98DFBA64E71A}" srcId="{7D9C16A6-8C48-4165-8DAF-8C957C12A8FA}" destId="{701D68F5-42F8-47BC-8FED-84C50F595DF0}" srcOrd="0" destOrd="0" parTransId="{9617668C-C38C-4017-8DDF-37855B15D110}" sibTransId="{0C95B389-AC0C-4055-9AA3-38815EFC8B0A}"/>
    <dgm:cxn modelId="{5574CC64-4BF2-43BE-BABC-6DF1E58A4C74}" type="presOf" srcId="{7D9C16A6-8C48-4165-8DAF-8C957C12A8FA}" destId="{8994D886-A75F-411A-A9D7-D31991FF12BD}" srcOrd="0" destOrd="0" presId="urn:microsoft.com/office/officeart/2018/2/layout/IconLabelList"/>
    <dgm:cxn modelId="{0400886E-8A1A-44C2-95A7-DB0EF4911494}" srcId="{7D9C16A6-8C48-4165-8DAF-8C957C12A8FA}" destId="{76CC3289-2662-43F0-A3C6-BA04A135F08C}" srcOrd="2" destOrd="0" parTransId="{D46DB4DA-1442-4ECE-89FE-BBB1E3489E3D}" sibTransId="{FA28C9D6-476E-43CD-BA23-D6D990FD78D0}"/>
    <dgm:cxn modelId="{7F0DAB6F-9257-4F2D-B31A-3418F73F6952}" srcId="{7D9C16A6-8C48-4165-8DAF-8C957C12A8FA}" destId="{91A66877-AC1C-46D9-BF2C-6024B638DEA9}" srcOrd="1" destOrd="0" parTransId="{913FED05-DF41-48A7-B1F8-81937A468EF9}" sibTransId="{BFCE4A28-C381-46FF-935A-B11534EF7D87}"/>
    <dgm:cxn modelId="{EC5C6E85-C523-4B60-976B-342F12E3A6CB}" type="presOf" srcId="{91A66877-AC1C-46D9-BF2C-6024B638DEA9}" destId="{55120873-6F5C-4053-8EAD-6287A7F1097E}" srcOrd="0" destOrd="0" presId="urn:microsoft.com/office/officeart/2018/2/layout/IconLabelList"/>
    <dgm:cxn modelId="{6E31C6AB-C9E6-448F-A8CC-566A63619D4D}" type="presOf" srcId="{76CC3289-2662-43F0-A3C6-BA04A135F08C}" destId="{133097FC-B1F8-4953-B0AB-E8E73D968D1C}" srcOrd="0" destOrd="0" presId="urn:microsoft.com/office/officeart/2018/2/layout/IconLabelList"/>
    <dgm:cxn modelId="{2AD6E781-3ED2-484E-B438-73386D2C583D}" type="presParOf" srcId="{8994D886-A75F-411A-A9D7-D31991FF12BD}" destId="{E1DBA6D5-BD14-4CD2-A0CC-80F867FEFA81}" srcOrd="0" destOrd="0" presId="urn:microsoft.com/office/officeart/2018/2/layout/IconLabelList"/>
    <dgm:cxn modelId="{10B2B212-528C-471D-ABD0-D66ED992B833}" type="presParOf" srcId="{E1DBA6D5-BD14-4CD2-A0CC-80F867FEFA81}" destId="{19A8DC21-3E65-409D-AD53-DA51BB9198A0}" srcOrd="0" destOrd="0" presId="urn:microsoft.com/office/officeart/2018/2/layout/IconLabelList"/>
    <dgm:cxn modelId="{2A8FB3D0-F98B-4F5A-BACA-4315E38776FB}" type="presParOf" srcId="{E1DBA6D5-BD14-4CD2-A0CC-80F867FEFA81}" destId="{B9F90A48-FF94-4C94-A587-0190406F6FD3}" srcOrd="1" destOrd="0" presId="urn:microsoft.com/office/officeart/2018/2/layout/IconLabelList"/>
    <dgm:cxn modelId="{95FEF629-9884-451C-89B4-41B897ABE3D6}" type="presParOf" srcId="{E1DBA6D5-BD14-4CD2-A0CC-80F867FEFA81}" destId="{A99B5DD6-89E9-4537-B415-4205CEB9323A}" srcOrd="2" destOrd="0" presId="urn:microsoft.com/office/officeart/2018/2/layout/IconLabelList"/>
    <dgm:cxn modelId="{0FE6827F-DE80-4F8A-8E9D-7F88C0F7EF29}" type="presParOf" srcId="{8994D886-A75F-411A-A9D7-D31991FF12BD}" destId="{8B391436-B9B0-45BD-A57F-792D6376D868}" srcOrd="1" destOrd="0" presId="urn:microsoft.com/office/officeart/2018/2/layout/IconLabelList"/>
    <dgm:cxn modelId="{4857BE3A-D518-473D-AC79-7B9BF18B9824}" type="presParOf" srcId="{8994D886-A75F-411A-A9D7-D31991FF12BD}" destId="{95872155-C45D-46D3-874C-D838089A06F8}" srcOrd="2" destOrd="0" presId="urn:microsoft.com/office/officeart/2018/2/layout/IconLabelList"/>
    <dgm:cxn modelId="{B4B325C4-81F2-4B3E-8CBF-4532B0BFA343}" type="presParOf" srcId="{95872155-C45D-46D3-874C-D838089A06F8}" destId="{CE9DF0E8-B0DE-4E1E-9FF4-6006AD8428DB}" srcOrd="0" destOrd="0" presId="urn:microsoft.com/office/officeart/2018/2/layout/IconLabelList"/>
    <dgm:cxn modelId="{0AE6D335-6E55-47E1-BAD8-0368620AB8F6}" type="presParOf" srcId="{95872155-C45D-46D3-874C-D838089A06F8}" destId="{AA0423A1-55B2-45E9-BFE7-3FBE5BDA65ED}" srcOrd="1" destOrd="0" presId="urn:microsoft.com/office/officeart/2018/2/layout/IconLabelList"/>
    <dgm:cxn modelId="{AFEE8CCD-97FE-4EFA-A584-DF6AFDAD2B20}" type="presParOf" srcId="{95872155-C45D-46D3-874C-D838089A06F8}" destId="{55120873-6F5C-4053-8EAD-6287A7F1097E}" srcOrd="2" destOrd="0" presId="urn:microsoft.com/office/officeart/2018/2/layout/IconLabelList"/>
    <dgm:cxn modelId="{26649F18-C204-4047-8300-905486AB3755}" type="presParOf" srcId="{8994D886-A75F-411A-A9D7-D31991FF12BD}" destId="{F679C986-30E4-4F0A-A3A6-CAE528BFED76}" srcOrd="3" destOrd="0" presId="urn:microsoft.com/office/officeart/2018/2/layout/IconLabelList"/>
    <dgm:cxn modelId="{898D629F-DA37-435F-A0B2-0617605D711A}" type="presParOf" srcId="{8994D886-A75F-411A-A9D7-D31991FF12BD}" destId="{2EC2FDE3-8908-45C7-A3FD-EB370213FE69}" srcOrd="4" destOrd="0" presId="urn:microsoft.com/office/officeart/2018/2/layout/IconLabelList"/>
    <dgm:cxn modelId="{2BDADB1C-15B1-4763-9B35-3792147F8F87}" type="presParOf" srcId="{2EC2FDE3-8908-45C7-A3FD-EB370213FE69}" destId="{6DB1FE51-13D0-4A38-AD6E-48D4371A1AF3}" srcOrd="0" destOrd="0" presId="urn:microsoft.com/office/officeart/2018/2/layout/IconLabelList"/>
    <dgm:cxn modelId="{F692F1E6-C6EC-4391-8432-EB6C34194240}" type="presParOf" srcId="{2EC2FDE3-8908-45C7-A3FD-EB370213FE69}" destId="{0928538A-05CC-4A79-BD5D-92F985D1EEE5}" srcOrd="1" destOrd="0" presId="urn:microsoft.com/office/officeart/2018/2/layout/IconLabelList"/>
    <dgm:cxn modelId="{0E6AF6C4-A4E5-4234-9E16-F9F2334264CD}" type="presParOf" srcId="{2EC2FDE3-8908-45C7-A3FD-EB370213FE69}" destId="{133097FC-B1F8-4953-B0AB-E8E73D968D1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028574" y="-618397"/>
          <a:ext cx="4800732" cy="4800732"/>
        </a:xfrm>
        <a:prstGeom prst="blockArc">
          <a:avLst>
            <a:gd name="adj1" fmla="val 18900000"/>
            <a:gd name="adj2" fmla="val 2700000"/>
            <a:gd name="adj3" fmla="val 450"/>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496568" y="356393"/>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63500" rIns="63500" bIns="63500" numCol="1" spcCol="1270" anchor="ctr" anchorCtr="0">
          <a:noAutofit/>
        </a:bodyPr>
        <a:lstStyle/>
        <a:p>
          <a:pPr marL="0" lvl="0" indent="0" algn="l" defTabSz="1111250">
            <a:lnSpc>
              <a:spcPct val="100000"/>
            </a:lnSpc>
            <a:spcBef>
              <a:spcPct val="0"/>
            </a:spcBef>
            <a:spcAft>
              <a:spcPct val="35000"/>
            </a:spcAft>
            <a:buNone/>
          </a:pPr>
          <a:r>
            <a:rPr lang="en-US" sz="2500" kern="1200" dirty="0"/>
            <a:t>Identifying subnetting 	</a:t>
          </a:r>
        </a:p>
      </dsp:txBody>
      <dsp:txXfrm>
        <a:off x="496568" y="356393"/>
        <a:ext cx="6310391" cy="712787"/>
      </dsp:txXfrm>
    </dsp:sp>
    <dsp:sp modelId="{07CB3071-D555-47DA-A36A-69EB91531FD8}">
      <dsp:nvSpPr>
        <dsp:cNvPr id="0" name=""/>
        <dsp:cNvSpPr/>
      </dsp:nvSpPr>
      <dsp:spPr>
        <a:xfrm>
          <a:off x="51076" y="267295"/>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DE6538-27BD-44AF-A1A8-CA8F6B10FDD2}">
      <dsp:nvSpPr>
        <dsp:cNvPr id="0" name=""/>
        <dsp:cNvSpPr/>
      </dsp:nvSpPr>
      <dsp:spPr>
        <a:xfrm>
          <a:off x="755666" y="1425575"/>
          <a:ext cx="6051292"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63500" rIns="63500" bIns="63500" numCol="1" spcCol="1270" anchor="ctr" anchorCtr="0">
          <a:noAutofit/>
        </a:bodyPr>
        <a:lstStyle/>
        <a:p>
          <a:pPr marL="0" lvl="0" indent="0" algn="l" defTabSz="1111250">
            <a:lnSpc>
              <a:spcPct val="100000"/>
            </a:lnSpc>
            <a:spcBef>
              <a:spcPct val="0"/>
            </a:spcBef>
            <a:spcAft>
              <a:spcPct val="35000"/>
            </a:spcAft>
            <a:buNone/>
          </a:pPr>
          <a:r>
            <a:rPr lang="en-US" sz="2500" kern="1200" dirty="0"/>
            <a:t>Ensuring correct IPV4 is assigned</a:t>
          </a:r>
        </a:p>
      </dsp:txBody>
      <dsp:txXfrm>
        <a:off x="755666" y="1425575"/>
        <a:ext cx="6051292" cy="712787"/>
      </dsp:txXfrm>
    </dsp:sp>
    <dsp:sp modelId="{3F8116AC-FAC3-4E95-9865-93CCFEB191B9}">
      <dsp:nvSpPr>
        <dsp:cNvPr id="0" name=""/>
        <dsp:cNvSpPr/>
      </dsp:nvSpPr>
      <dsp:spPr>
        <a:xfrm>
          <a:off x="310174" y="1336476"/>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31CE4A-9776-44F4-BC03-867682E21374}">
      <dsp:nvSpPr>
        <dsp:cNvPr id="0" name=""/>
        <dsp:cNvSpPr/>
      </dsp:nvSpPr>
      <dsp:spPr>
        <a:xfrm>
          <a:off x="496568" y="2494756"/>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63500" rIns="63500" bIns="63500" numCol="1" spcCol="1270" anchor="ctr" anchorCtr="0">
          <a:noAutofit/>
        </a:bodyPr>
        <a:lstStyle/>
        <a:p>
          <a:pPr marL="0" lvl="0" indent="0" algn="l" defTabSz="1111250">
            <a:lnSpc>
              <a:spcPct val="100000"/>
            </a:lnSpc>
            <a:spcBef>
              <a:spcPct val="0"/>
            </a:spcBef>
            <a:spcAft>
              <a:spcPct val="35000"/>
            </a:spcAft>
            <a:buNone/>
          </a:pPr>
          <a:r>
            <a:rPr lang="en-US" sz="2500" kern="1200" dirty="0"/>
            <a:t>Applying subnetting with proper IP address</a:t>
          </a:r>
        </a:p>
      </dsp:txBody>
      <dsp:txXfrm>
        <a:off x="496568" y="2494756"/>
        <a:ext cx="6310391" cy="712787"/>
      </dsp:txXfrm>
    </dsp:sp>
    <dsp:sp modelId="{A965097E-32F1-4AB8-8C4E-2814A7596B2F}">
      <dsp:nvSpPr>
        <dsp:cNvPr id="0" name=""/>
        <dsp:cNvSpPr/>
      </dsp:nvSpPr>
      <dsp:spPr>
        <a:xfrm>
          <a:off x="51076" y="2405658"/>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8DC21-3E65-409D-AD53-DA51BB9198A0}">
      <dsp:nvSpPr>
        <dsp:cNvPr id="0" name=""/>
        <dsp:cNvSpPr/>
      </dsp:nvSpPr>
      <dsp:spPr>
        <a:xfrm>
          <a:off x="523237" y="494935"/>
          <a:ext cx="2285995" cy="228599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99B5DD6-89E9-4537-B415-4205CEB9323A}">
      <dsp:nvSpPr>
        <dsp:cNvPr id="0" name=""/>
        <dsp:cNvSpPr/>
      </dsp:nvSpPr>
      <dsp:spPr>
        <a:xfrm>
          <a:off x="54818" y="2746269"/>
          <a:ext cx="32228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ZA" sz="2700" kern="1200" dirty="0"/>
            <a:t>Network Building</a:t>
          </a:r>
          <a:endParaRPr lang="en-US" sz="2700" kern="1200" dirty="0"/>
        </a:p>
      </dsp:txBody>
      <dsp:txXfrm>
        <a:off x="54818" y="2746269"/>
        <a:ext cx="3222832" cy="720000"/>
      </dsp:txXfrm>
    </dsp:sp>
    <dsp:sp modelId="{CE9DF0E8-B0DE-4E1E-9FF4-6006AD8428DB}">
      <dsp:nvSpPr>
        <dsp:cNvPr id="0" name=""/>
        <dsp:cNvSpPr/>
      </dsp:nvSpPr>
      <dsp:spPr>
        <a:xfrm>
          <a:off x="4310064" y="494935"/>
          <a:ext cx="2285995" cy="22859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5120873-6F5C-4053-8EAD-6287A7F1097E}">
      <dsp:nvSpPr>
        <dsp:cNvPr id="0" name=""/>
        <dsp:cNvSpPr/>
      </dsp:nvSpPr>
      <dsp:spPr>
        <a:xfrm>
          <a:off x="3841646" y="2746269"/>
          <a:ext cx="32228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dirty="0"/>
            <a:t>Creating Diagrams</a:t>
          </a:r>
        </a:p>
      </dsp:txBody>
      <dsp:txXfrm>
        <a:off x="3841646" y="2746269"/>
        <a:ext cx="3222832" cy="720000"/>
      </dsp:txXfrm>
    </dsp:sp>
    <dsp:sp modelId="{6DB1FE51-13D0-4A38-AD6E-48D4371A1AF3}">
      <dsp:nvSpPr>
        <dsp:cNvPr id="0" name=""/>
        <dsp:cNvSpPr/>
      </dsp:nvSpPr>
      <dsp:spPr>
        <a:xfrm>
          <a:off x="8096892" y="494935"/>
          <a:ext cx="2285995" cy="22859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3097FC-B1F8-4953-B0AB-E8E73D968D1C}">
      <dsp:nvSpPr>
        <dsp:cNvPr id="0" name=""/>
        <dsp:cNvSpPr/>
      </dsp:nvSpPr>
      <dsp:spPr>
        <a:xfrm>
          <a:off x="7628474" y="2746269"/>
          <a:ext cx="32228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dirty="0"/>
            <a:t>Identifying cables and troubleshooting</a:t>
          </a:r>
        </a:p>
      </dsp:txBody>
      <dsp:txXfrm>
        <a:off x="7628474" y="2746269"/>
        <a:ext cx="3222832" cy="7200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869721-F543-4A6C-BF9D-65D7CC540427}" type="datetimeFigureOut">
              <a:rPr lang="en-US" smtClean="0"/>
              <a:t>2/22/2023</a:t>
            </a:fld>
            <a:endParaRPr lang="en-US" dirty="0"/>
          </a:p>
        </p:txBody>
      </p:sp>
      <p:sp>
        <p:nvSpPr>
          <p:cNvPr id="4" name="Footer Placeholder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0168E-626C-4E60-93C0-A00D25609468}" type="slidenum">
              <a:rPr lang="en-US" smtClean="0"/>
              <a:t>‹#›</a:t>
            </a:fld>
            <a:endParaRPr lang="en-US" dirty="0"/>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2326A-4C88-4AFB-AA5B-5919D81DFF5B}" type="datetimeFigureOut">
              <a:rPr lang="en-US" smtClean="0"/>
              <a:t>2/22/2023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3AB32-59DF-41F1-9618-EDFBF5049629}" type="slidenum">
              <a:rPr lang="en-US" smtClean="0"/>
              <a:t>‹#›</a:t>
            </a:fld>
            <a:endParaRPr lang="en-US" dirty="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a:t>
            </a:fld>
            <a:endParaRPr lang="en-US" dirty="0"/>
          </a:p>
        </p:txBody>
      </p:sp>
    </p:spTree>
    <p:extLst>
      <p:ext uri="{BB962C8B-B14F-4D97-AF65-F5344CB8AC3E}">
        <p14:creationId xmlns:p14="http://schemas.microsoft.com/office/powerpoint/2010/main" val="13900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3</a:t>
            </a:fld>
            <a:endParaRPr lang="en-US" dirty="0"/>
          </a:p>
        </p:txBody>
      </p:sp>
    </p:spTree>
    <p:extLst>
      <p:ext uri="{BB962C8B-B14F-4D97-AF65-F5344CB8AC3E}">
        <p14:creationId xmlns:p14="http://schemas.microsoft.com/office/powerpoint/2010/main" val="3505115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4</a:t>
            </a:fld>
            <a:endParaRPr lang="en-US" dirty="0"/>
          </a:p>
        </p:txBody>
      </p:sp>
    </p:spTree>
    <p:extLst>
      <p:ext uri="{BB962C8B-B14F-4D97-AF65-F5344CB8AC3E}">
        <p14:creationId xmlns:p14="http://schemas.microsoft.com/office/powerpoint/2010/main" val="431927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17</a:t>
            </a:fld>
            <a:endParaRPr lang="en-US" dirty="0"/>
          </a:p>
        </p:txBody>
      </p:sp>
    </p:spTree>
    <p:extLst>
      <p:ext uri="{BB962C8B-B14F-4D97-AF65-F5344CB8AC3E}">
        <p14:creationId xmlns:p14="http://schemas.microsoft.com/office/powerpoint/2010/main" val="104671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2/22/2023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2/22/2023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2/22/2023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2/22/2023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2/22/2023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2/22/2023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a:noAutofit/>
          </a:bodyPr>
          <a:lstStyle/>
          <a:p>
            <a:r>
              <a:rPr lang="en-US" sz="6000" dirty="0">
                <a:solidFill>
                  <a:schemeClr val="bg1"/>
                </a:solidFill>
              </a:rPr>
              <a:t>SOHO Network setup</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739590"/>
          </a:xfrm>
        </p:spPr>
        <p:txBody>
          <a:bodyPr>
            <a:normAutofit/>
          </a:bodyPr>
          <a:lstStyle/>
          <a:p>
            <a:r>
              <a:rPr lang="en-US" dirty="0">
                <a:solidFill>
                  <a:srgbClr val="7CEBFF"/>
                </a:solidFill>
              </a:rPr>
              <a:t>NETW 191 </a:t>
            </a:r>
          </a:p>
          <a:p>
            <a:r>
              <a:rPr lang="en-US" dirty="0">
                <a:solidFill>
                  <a:srgbClr val="7CEBFF"/>
                </a:solidFill>
              </a:rPr>
              <a:t>Danyella Nieto</a:t>
            </a: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99530A9-8395-6541-9D77-F6559E400D52}"/>
              </a:ext>
            </a:extLst>
          </p:cNvPr>
          <p:cNvSpPr txBox="1">
            <a:spLocks/>
          </p:cNvSpPr>
          <p:nvPr/>
        </p:nvSpPr>
        <p:spPr>
          <a:xfrm>
            <a:off x="581193" y="729658"/>
            <a:ext cx="11029616" cy="988332"/>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600"/>
              </a:spcAft>
            </a:pPr>
            <a:r>
              <a:rPr lang="en-US" sz="2800">
                <a:solidFill>
                  <a:schemeClr val="bg1"/>
                </a:solidFill>
              </a:rPr>
              <a:t>Loopback Interfaces</a:t>
            </a:r>
          </a:p>
        </p:txBody>
      </p:sp>
      <p:sp>
        <p:nvSpPr>
          <p:cNvPr id="5" name="Text Placeholder 6">
            <a:extLst>
              <a:ext uri="{FF2B5EF4-FFF2-40B4-BE49-F238E27FC236}">
                <a16:creationId xmlns:a16="http://schemas.microsoft.com/office/drawing/2014/main" id="{EA207F5A-50D5-EF63-97A4-348C258D2733}"/>
              </a:ext>
            </a:extLst>
          </p:cNvPr>
          <p:cNvSpPr txBox="1">
            <a:spLocks/>
          </p:cNvSpPr>
          <p:nvPr/>
        </p:nvSpPr>
        <p:spPr>
          <a:xfrm>
            <a:off x="581193" y="2228003"/>
            <a:ext cx="2738782" cy="3633047"/>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tx2"/>
                </a:solidFill>
              </a:rPr>
              <a:t>This screenshot shows both Loopback1 and Loopback2 interfaces and their correct IPv4 addresses.</a:t>
            </a:r>
          </a:p>
        </p:txBody>
      </p:sp>
      <p:pic>
        <p:nvPicPr>
          <p:cNvPr id="7" name="Content Placeholder 3" descr="Graphical user interface, text, application&#10;&#10;Description automatically generated">
            <a:extLst>
              <a:ext uri="{FF2B5EF4-FFF2-40B4-BE49-F238E27FC236}">
                <a16:creationId xmlns:a16="http://schemas.microsoft.com/office/drawing/2014/main" id="{209AC2D3-6477-3C22-5264-E98042EDB51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0452" t="16427" r="10414" b="20563"/>
          <a:stretch/>
        </p:blipFill>
        <p:spPr>
          <a:xfrm>
            <a:off x="3893127" y="-315803"/>
            <a:ext cx="7921177" cy="7173803"/>
          </a:xfrm>
          <a:noFill/>
        </p:spPr>
      </p:pic>
    </p:spTree>
    <p:extLst>
      <p:ext uri="{BB962C8B-B14F-4D97-AF65-F5344CB8AC3E}">
        <p14:creationId xmlns:p14="http://schemas.microsoft.com/office/powerpoint/2010/main" val="1274244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A3171BB9-276B-E996-FA58-6323A86BED48}"/>
              </a:ext>
            </a:extLst>
          </p:cNvPr>
          <p:cNvSpPr txBox="1">
            <a:spLocks/>
          </p:cNvSpPr>
          <p:nvPr/>
        </p:nvSpPr>
        <p:spPr>
          <a:xfrm>
            <a:off x="838200" y="1905000"/>
            <a:ext cx="1752600" cy="2133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two successful ping tests from the </a:t>
            </a:r>
            <a:r>
              <a:rPr lang="en-US" sz="1600" i="1" dirty="0"/>
              <a:t>Computer 1 </a:t>
            </a:r>
            <a:r>
              <a:rPr lang="en-US" sz="1600" dirty="0"/>
              <a:t>VM to the </a:t>
            </a:r>
            <a:r>
              <a:rPr lang="en-US" sz="1600" i="1" dirty="0"/>
              <a:t>Loopback 1</a:t>
            </a:r>
            <a:r>
              <a:rPr lang="en-US" sz="1600" dirty="0"/>
              <a:t> and </a:t>
            </a:r>
            <a:r>
              <a:rPr lang="en-US" sz="1600" i="1" dirty="0"/>
              <a:t>Loopback 2</a:t>
            </a:r>
            <a:r>
              <a:rPr lang="en-US" sz="1600" dirty="0"/>
              <a:t> interfaces.</a:t>
            </a:r>
          </a:p>
        </p:txBody>
      </p:sp>
      <p:sp>
        <p:nvSpPr>
          <p:cNvPr id="3" name="Title 1">
            <a:extLst>
              <a:ext uri="{FF2B5EF4-FFF2-40B4-BE49-F238E27FC236}">
                <a16:creationId xmlns:a16="http://schemas.microsoft.com/office/drawing/2014/main" id="{67FCF8B8-5DB0-57ED-2659-DDEC5C874873}"/>
              </a:ext>
            </a:extLst>
          </p:cNvPr>
          <p:cNvSpPr txBox="1">
            <a:spLocks/>
          </p:cNvSpPr>
          <p:nvPr/>
        </p:nvSpPr>
        <p:spPr>
          <a:xfrm>
            <a:off x="723900" y="762000"/>
            <a:ext cx="21336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Connectivity Tests</a:t>
            </a:r>
          </a:p>
        </p:txBody>
      </p:sp>
      <p:pic>
        <p:nvPicPr>
          <p:cNvPr id="4" name="Content Placeholder 9" descr="A screenshot of a computer&#10;&#10;Description automatically generated">
            <a:extLst>
              <a:ext uri="{FF2B5EF4-FFF2-40B4-BE49-F238E27FC236}">
                <a16:creationId xmlns:a16="http://schemas.microsoft.com/office/drawing/2014/main" id="{8FFCA40D-B028-A6A6-1D40-6A702F609A55}"/>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t="18318" r="9513" b="19560"/>
          <a:stretch/>
        </p:blipFill>
        <p:spPr>
          <a:xfrm>
            <a:off x="3785382" y="164473"/>
            <a:ext cx="7568418" cy="6529053"/>
          </a:xfrm>
          <a:prstGeom prst="rect">
            <a:avLst/>
          </a:prstGeom>
        </p:spPr>
      </p:pic>
    </p:spTree>
    <p:extLst>
      <p:ext uri="{BB962C8B-B14F-4D97-AF65-F5344CB8AC3E}">
        <p14:creationId xmlns:p14="http://schemas.microsoft.com/office/powerpoint/2010/main" val="2861006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ACB5-0C6F-290C-1390-19769CD955C7}"/>
              </a:ext>
            </a:extLst>
          </p:cNvPr>
          <p:cNvSpPr>
            <a:spLocks noGrp="1"/>
          </p:cNvSpPr>
          <p:nvPr>
            <p:ph type="title"/>
          </p:nvPr>
        </p:nvSpPr>
        <p:spPr>
          <a:xfrm>
            <a:off x="581193" y="729658"/>
            <a:ext cx="11029616" cy="988332"/>
          </a:xfrm>
        </p:spPr>
        <p:txBody>
          <a:bodyPr vert="horz" lIns="91440" tIns="45720" rIns="91440" bIns="45720" rtlCol="0" anchor="b">
            <a:normAutofit/>
          </a:bodyPr>
          <a:lstStyle/>
          <a:p>
            <a:r>
              <a:rPr lang="en-US" b="0" kern="1200" cap="all">
                <a:latin typeface="+mj-lt"/>
                <a:ea typeface="+mj-ea"/>
                <a:cs typeface="+mj-cs"/>
              </a:rPr>
              <a:t>Microsoft Visio Network Diagram</a:t>
            </a:r>
          </a:p>
          <a:p>
            <a:endParaRPr lang="en-US" b="0" kern="1200" cap="all">
              <a:latin typeface="+mj-lt"/>
              <a:ea typeface="+mj-ea"/>
              <a:cs typeface="+mj-cs"/>
            </a:endParaRPr>
          </a:p>
        </p:txBody>
      </p:sp>
      <p:sp>
        <p:nvSpPr>
          <p:cNvPr id="5" name="Text Placeholder 6">
            <a:extLst>
              <a:ext uri="{FF2B5EF4-FFF2-40B4-BE49-F238E27FC236}">
                <a16:creationId xmlns:a16="http://schemas.microsoft.com/office/drawing/2014/main" id="{BCC999C6-CBA3-E6C9-8EB3-9B352E579ACD}"/>
              </a:ext>
            </a:extLst>
          </p:cNvPr>
          <p:cNvSpPr txBox="1">
            <a:spLocks/>
          </p:cNvSpPr>
          <p:nvPr/>
        </p:nvSpPr>
        <p:spPr>
          <a:xfrm>
            <a:off x="581193" y="2039815"/>
            <a:ext cx="4089282" cy="382123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200">
              <a:spcAft>
                <a:spcPts val="600"/>
              </a:spcAft>
              <a:buClr>
                <a:schemeClr val="accent2"/>
              </a:buClr>
              <a:buSzPct val="92000"/>
              <a:buFont typeface="Wingdings 2" panose="05020102010507070707" pitchFamily="18" charset="2"/>
              <a:buChar char=""/>
            </a:pPr>
            <a:r>
              <a:rPr lang="en-US" sz="1800" dirty="0">
                <a:solidFill>
                  <a:schemeClr val="tx2"/>
                </a:solidFill>
              </a:rPr>
              <a:t>This diagram illustrates the interconnection of the </a:t>
            </a:r>
            <a:r>
              <a:rPr lang="en-US" sz="1800" i="1" dirty="0">
                <a:solidFill>
                  <a:schemeClr val="tx2"/>
                </a:solidFill>
              </a:rPr>
              <a:t>Computer 1</a:t>
            </a:r>
            <a:r>
              <a:rPr lang="en-US" sz="1800" dirty="0">
                <a:solidFill>
                  <a:schemeClr val="tx2"/>
                </a:solidFill>
              </a:rPr>
              <a:t> VM, the </a:t>
            </a:r>
            <a:r>
              <a:rPr lang="en-US" sz="1800" i="1" dirty="0">
                <a:solidFill>
                  <a:schemeClr val="tx2"/>
                </a:solidFill>
              </a:rPr>
              <a:t>Computer 2</a:t>
            </a:r>
            <a:r>
              <a:rPr lang="en-US" sz="1800" dirty="0">
                <a:solidFill>
                  <a:schemeClr val="tx2"/>
                </a:solidFill>
              </a:rPr>
              <a:t> VM, and the </a:t>
            </a:r>
            <a:r>
              <a:rPr lang="en-US" sz="1800" i="1" dirty="0">
                <a:solidFill>
                  <a:schemeClr val="tx2"/>
                </a:solidFill>
              </a:rPr>
              <a:t>SOHO Router</a:t>
            </a:r>
            <a:r>
              <a:rPr lang="en-US" sz="1800" dirty="0">
                <a:solidFill>
                  <a:schemeClr val="tx2"/>
                </a:solidFill>
              </a:rPr>
              <a:t> VM.</a:t>
            </a:r>
          </a:p>
        </p:txBody>
      </p:sp>
      <p:pic>
        <p:nvPicPr>
          <p:cNvPr id="4" name="Content Placeholder 1">
            <a:extLst>
              <a:ext uri="{FF2B5EF4-FFF2-40B4-BE49-F238E27FC236}">
                <a16:creationId xmlns:a16="http://schemas.microsoft.com/office/drawing/2014/main" id="{203BE114-8BC2-E999-52EF-CEC012C2269D}"/>
              </a:ext>
            </a:extLst>
          </p:cNvPr>
          <p:cNvPicPr>
            <a:picLocks noChangeAspect="1"/>
          </p:cNvPicPr>
          <p:nvPr/>
        </p:nvPicPr>
        <p:blipFill>
          <a:blip r:embed="rId2"/>
          <a:stretch>
            <a:fillRect/>
          </a:stretch>
        </p:blipFill>
        <p:spPr>
          <a:xfrm>
            <a:off x="5259975" y="1094594"/>
            <a:ext cx="4523104" cy="5711676"/>
          </a:xfrm>
          <a:prstGeom prst="rect">
            <a:avLst/>
          </a:prstGeom>
          <a:noFill/>
        </p:spPr>
      </p:pic>
    </p:spTree>
    <p:extLst>
      <p:ext uri="{BB962C8B-B14F-4D97-AF65-F5344CB8AC3E}">
        <p14:creationId xmlns:p14="http://schemas.microsoft.com/office/powerpoint/2010/main" val="4063044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34B249E-E5A1-EAE3-ED4B-4662DB3BFEB5}"/>
              </a:ext>
            </a:extLst>
          </p:cNvPr>
          <p:cNvSpPr txBox="1">
            <a:spLocks/>
          </p:cNvSpPr>
          <p:nvPr/>
        </p:nvSpPr>
        <p:spPr>
          <a:xfrm>
            <a:off x="398877" y="1941341"/>
            <a:ext cx="11394245" cy="5562600"/>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ts val="0"/>
              </a:spcBef>
              <a:buFont typeface="Wingdings 2" panose="05020102010507070707" pitchFamily="18" charset="2"/>
              <a:buNone/>
            </a:pPr>
            <a:r>
              <a:rPr lang="en-US" sz="1600" dirty="0"/>
              <a:t>1. </a:t>
            </a:r>
            <a:r>
              <a:rPr lang="en-US" sz="1600" dirty="0">
                <a:solidFill>
                  <a:srgbClr val="16191F"/>
                </a:solidFill>
                <a:ea typeface="Calibri" panose="020F0502020204030204" pitchFamily="34" charset="0"/>
                <a:cs typeface="Calibri" panose="020F0502020204030204" pitchFamily="34" charset="0"/>
              </a:rPr>
              <a:t>What are the factory default username and password of a TP-Link router? Why is it important to change the default username and password of a SOHO router? </a:t>
            </a:r>
          </a:p>
          <a:p>
            <a:pPr marL="0" indent="0">
              <a:spcBef>
                <a:spcPts val="0"/>
              </a:spcBef>
              <a:buFont typeface="Wingdings 2" panose="05020102010507070707" pitchFamily="18" charset="2"/>
              <a:buNone/>
            </a:pPr>
            <a:r>
              <a:rPr lang="en-US" sz="1600" b="1" dirty="0" err="1">
                <a:ea typeface="Calibri" panose="020F0502020204030204" pitchFamily="34" charset="0"/>
                <a:cs typeface="Times New Roman" panose="02020603050405020304" pitchFamily="18" charset="0"/>
              </a:rPr>
              <a:t>Answer:</a:t>
            </a:r>
            <a:r>
              <a:rPr lang="en-US" sz="1600" b="1" dirty="0" err="1">
                <a:highlight>
                  <a:srgbClr val="FFFF00"/>
                </a:highlight>
                <a:ea typeface="Calibri" panose="020F0502020204030204" pitchFamily="34" charset="0"/>
                <a:cs typeface="Times New Roman" panose="02020603050405020304" pitchFamily="18" charset="0"/>
              </a:rPr>
              <a:t>Default</a:t>
            </a:r>
            <a:r>
              <a:rPr lang="en-US" sz="1600" b="1" dirty="0">
                <a:highlight>
                  <a:srgbClr val="FFFF00"/>
                </a:highlight>
                <a:ea typeface="Calibri" panose="020F0502020204030204" pitchFamily="34" charset="0"/>
                <a:cs typeface="Times New Roman" panose="02020603050405020304" pitchFamily="18" charset="0"/>
              </a:rPr>
              <a:t> username – admin // default password - admin</a:t>
            </a:r>
          </a:p>
          <a:p>
            <a:pPr marL="0" indent="0">
              <a:spcBef>
                <a:spcPts val="0"/>
              </a:spcBef>
              <a:buFont typeface="Wingdings 2" panose="05020102010507070707" pitchFamily="18" charset="2"/>
              <a:buNone/>
            </a:pPr>
            <a:r>
              <a:rPr lang="en-US" sz="1600" b="1" dirty="0">
                <a:highlight>
                  <a:srgbClr val="FFFF00"/>
                </a:highlight>
                <a:ea typeface="Calibri" panose="020F0502020204030204" pitchFamily="34" charset="0"/>
                <a:cs typeface="Times New Roman" panose="02020603050405020304" pitchFamily="18" charset="0"/>
              </a:rPr>
              <a:t>Anyone can find the default username and password easily through the internet including hackers</a:t>
            </a:r>
          </a:p>
          <a:p>
            <a:pPr marL="0" indent="0">
              <a:spcBef>
                <a:spcPts val="0"/>
              </a:spcBef>
              <a:buFont typeface="Wingdings 2" panose="05020102010507070707" pitchFamily="18" charset="2"/>
              <a:buNone/>
            </a:pPr>
            <a:r>
              <a:rPr lang="en-US" sz="1600" dirty="0">
                <a:ea typeface="Calibri" panose="020F0502020204030204" pitchFamily="34" charset="0"/>
                <a:cs typeface="Times New Roman" panose="02020603050405020304" pitchFamily="18" charset="0"/>
              </a:rPr>
              <a:t>2. To protect a SOHO wireless network with a small number of devices, which address management method provides more control, configuring the device IP addresses manually (static IP) or using a DHCP server (dynamic IP)? Why?</a:t>
            </a:r>
          </a:p>
          <a:p>
            <a:pPr marL="0" indent="0">
              <a:spcBef>
                <a:spcPts val="0"/>
              </a:spcBef>
              <a:buFont typeface="Wingdings 2" panose="05020102010507070707" pitchFamily="18" charset="2"/>
              <a:buNone/>
            </a:pPr>
            <a:r>
              <a:rPr lang="en-US" sz="1600" b="1" dirty="0" err="1">
                <a:ea typeface="Calibri" panose="020F0502020204030204" pitchFamily="34" charset="0"/>
                <a:cs typeface="Times New Roman" panose="02020603050405020304" pitchFamily="18" charset="0"/>
              </a:rPr>
              <a:t>Answer:</a:t>
            </a:r>
            <a:r>
              <a:rPr lang="en-US" sz="1600" b="1" dirty="0" err="1">
                <a:highlight>
                  <a:srgbClr val="FFFF00"/>
                </a:highlight>
                <a:ea typeface="Calibri" panose="020F0502020204030204" pitchFamily="34" charset="0"/>
                <a:cs typeface="Times New Roman" panose="02020603050405020304" pitchFamily="18" charset="0"/>
              </a:rPr>
              <a:t>Static</a:t>
            </a:r>
            <a:r>
              <a:rPr lang="en-US" sz="1600" b="1" dirty="0">
                <a:highlight>
                  <a:srgbClr val="FFFF00"/>
                </a:highlight>
                <a:ea typeface="Calibri" panose="020F0502020204030204" pitchFamily="34" charset="0"/>
                <a:cs typeface="Times New Roman" panose="02020603050405020304" pitchFamily="18" charset="0"/>
              </a:rPr>
              <a:t> IP addressing is more secure and allows more control but need more admin overhead and it is not as flexible. New IP configurations will require admin to redo the addressing process, DHCP is easier for IP configuration management and flexible but opens to a range of address which some of them could be unused. – Available IP address for hackers</a:t>
            </a:r>
          </a:p>
          <a:p>
            <a:pPr marL="0" indent="0">
              <a:spcBef>
                <a:spcPts val="0"/>
              </a:spcBef>
              <a:buFont typeface="Wingdings 2" panose="05020102010507070707" pitchFamily="18" charset="2"/>
              <a:buNone/>
            </a:pPr>
            <a:r>
              <a:rPr lang="en-US" sz="1600" dirty="0">
                <a:ea typeface="Calibri" panose="020F0502020204030204" pitchFamily="34" charset="0"/>
                <a:cs typeface="Times New Roman" panose="02020603050405020304" pitchFamily="18" charset="0"/>
              </a:rPr>
              <a:t>3. 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p>
          <a:p>
            <a:pPr marL="0" indent="0">
              <a:spcBef>
                <a:spcPts val="0"/>
              </a:spcBef>
              <a:buFont typeface="Wingdings 2" panose="05020102010507070707" pitchFamily="18" charset="2"/>
              <a:buNone/>
            </a:pPr>
            <a:r>
              <a:rPr lang="en-US" sz="1600" b="1" dirty="0" err="1">
                <a:ea typeface="Calibri" panose="020F0502020204030204" pitchFamily="34" charset="0"/>
                <a:cs typeface="Times New Roman" panose="02020603050405020304" pitchFamily="18" charset="0"/>
              </a:rPr>
              <a:t>Answer:</a:t>
            </a:r>
            <a:r>
              <a:rPr lang="en-US" sz="1600" b="1" dirty="0" err="1">
                <a:highlight>
                  <a:srgbClr val="FFFF00"/>
                </a:highlight>
                <a:ea typeface="Calibri" panose="020F0502020204030204" pitchFamily="34" charset="0"/>
                <a:cs typeface="Times New Roman" panose="02020603050405020304" pitchFamily="18" charset="0"/>
              </a:rPr>
              <a:t>It</a:t>
            </a:r>
            <a:r>
              <a:rPr lang="en-US" sz="1600" b="1" dirty="0">
                <a:highlight>
                  <a:srgbClr val="FFFF00"/>
                </a:highlight>
                <a:ea typeface="Calibri" panose="020F0502020204030204" pitchFamily="34" charset="0"/>
                <a:cs typeface="Times New Roman" panose="02020603050405020304" pitchFamily="18" charset="0"/>
              </a:rPr>
              <a:t> is a feature that allows you to control the wireless stations accessing the AP, which depend on the station’s MAC addresses. (MAC address from the Ethernet NIC) Deny filtering rule is to decide whether the wireless stations cannot access the wireless AP. Allow filtering rule is to decide whether the wireless station can access the wireless AP. If there are not any enabled entries in the list, thus no wireless stations can access the AP</a:t>
            </a:r>
            <a:endParaRPr lang="en-US" sz="1600" dirty="0">
              <a:highlight>
                <a:srgbClr val="FFFF00"/>
              </a:highlight>
            </a:endParaRPr>
          </a:p>
          <a:p>
            <a:pPr>
              <a:buFont typeface="Wingdings 2" panose="05020102010507070707" pitchFamily="18" charset="2"/>
              <a:buNone/>
            </a:pPr>
            <a:endParaRPr lang="en-US" sz="1600" dirty="0"/>
          </a:p>
          <a:p>
            <a:pPr>
              <a:buFont typeface="Wingdings 2" panose="05020102010507070707" pitchFamily="18" charset="2"/>
              <a:buNone/>
            </a:pPr>
            <a:endParaRPr lang="en-US" sz="1600" dirty="0"/>
          </a:p>
        </p:txBody>
      </p:sp>
      <p:sp>
        <p:nvSpPr>
          <p:cNvPr id="3" name="Title 1">
            <a:extLst>
              <a:ext uri="{FF2B5EF4-FFF2-40B4-BE49-F238E27FC236}">
                <a16:creationId xmlns:a16="http://schemas.microsoft.com/office/drawing/2014/main" id="{47DB18D5-4345-7CD6-71C9-A1CC08BC2E92}"/>
              </a:ext>
            </a:extLst>
          </p:cNvPr>
          <p:cNvSpPr txBox="1">
            <a:spLocks/>
          </p:cNvSpPr>
          <p:nvPr/>
        </p:nvSpPr>
        <p:spPr>
          <a:xfrm>
            <a:off x="521091" y="1008185"/>
            <a:ext cx="49911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SOHO Wireless Network Security</a:t>
            </a:r>
          </a:p>
        </p:txBody>
      </p:sp>
    </p:spTree>
    <p:extLst>
      <p:ext uri="{BB962C8B-B14F-4D97-AF65-F5344CB8AC3E}">
        <p14:creationId xmlns:p14="http://schemas.microsoft.com/office/powerpoint/2010/main" val="3062143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9D59-3370-BD0D-C6AF-B2731AEC56B1}"/>
              </a:ext>
            </a:extLst>
          </p:cNvPr>
          <p:cNvSpPr>
            <a:spLocks noGrp="1"/>
          </p:cNvSpPr>
          <p:nvPr>
            <p:ph type="title"/>
          </p:nvPr>
        </p:nvSpPr>
        <p:spPr>
          <a:xfrm>
            <a:off x="581192" y="5262296"/>
            <a:ext cx="4909445" cy="689514"/>
          </a:xfrm>
        </p:spPr>
        <p:txBody>
          <a:bodyPr vert="horz" lIns="91440" tIns="45720" rIns="91440" bIns="45720" rtlCol="0" anchor="ctr">
            <a:normAutofit/>
          </a:bodyPr>
          <a:lstStyle/>
          <a:p>
            <a:r>
              <a:rPr lang="en-US" b="0" kern="1200" cap="all">
                <a:latin typeface="+mj-lt"/>
                <a:ea typeface="+mj-ea"/>
                <a:cs typeface="+mj-cs"/>
              </a:rPr>
              <a:t>SOHO Wireless Network Security</a:t>
            </a:r>
          </a:p>
        </p:txBody>
      </p:sp>
      <p:sp>
        <p:nvSpPr>
          <p:cNvPr id="4" name="Content Placeholder 2">
            <a:extLst>
              <a:ext uri="{FF2B5EF4-FFF2-40B4-BE49-F238E27FC236}">
                <a16:creationId xmlns:a16="http://schemas.microsoft.com/office/drawing/2014/main" id="{FB040F19-06A2-BCC2-AAD4-86035A8D5AF2}"/>
              </a:ext>
            </a:extLst>
          </p:cNvPr>
          <p:cNvSpPr txBox="1">
            <a:spLocks/>
          </p:cNvSpPr>
          <p:nvPr/>
        </p:nvSpPr>
        <p:spPr>
          <a:xfrm>
            <a:off x="447816" y="601200"/>
            <a:ext cx="11292840" cy="420480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90000"/>
              </a:lnSpc>
            </a:pPr>
            <a:r>
              <a:rPr lang="en-US" sz="1100" dirty="0"/>
              <a:t>4. What wireless security settings are displayed on the Wireless Security page? Which one is recommended by the vendor? Why? </a:t>
            </a:r>
          </a:p>
          <a:p>
            <a:pPr marL="0" indent="0">
              <a:lnSpc>
                <a:spcPct val="90000"/>
              </a:lnSpc>
            </a:pPr>
            <a:r>
              <a:rPr lang="en-US" sz="1100" b="1" dirty="0">
                <a:highlight>
                  <a:srgbClr val="FFFF00"/>
                </a:highlight>
              </a:rPr>
              <a:t>Answer: </a:t>
            </a:r>
          </a:p>
          <a:p>
            <a:pPr marL="0" indent="0">
              <a:lnSpc>
                <a:spcPct val="90000"/>
              </a:lnSpc>
            </a:pPr>
            <a:r>
              <a:rPr lang="en-US" sz="1100" b="1" dirty="0">
                <a:highlight>
                  <a:srgbClr val="FFFF00"/>
                </a:highlight>
              </a:rPr>
              <a:t>Disable Wireless Security</a:t>
            </a:r>
          </a:p>
          <a:p>
            <a:pPr marL="0" indent="0">
              <a:lnSpc>
                <a:spcPct val="90000"/>
              </a:lnSpc>
            </a:pPr>
            <a:r>
              <a:rPr lang="en-US" sz="1100" b="1" dirty="0">
                <a:highlight>
                  <a:srgbClr val="FFFF00"/>
                </a:highlight>
              </a:rPr>
              <a:t>WPA / WPA2 – Personal – Select WPA based on pre-shared passphrase. (PSK)</a:t>
            </a:r>
          </a:p>
          <a:p>
            <a:pPr marL="0" indent="0">
              <a:lnSpc>
                <a:spcPct val="90000"/>
              </a:lnSpc>
            </a:pPr>
            <a:r>
              <a:rPr lang="en-US" sz="1100" b="1" dirty="0">
                <a:highlight>
                  <a:srgbClr val="FFFF00"/>
                </a:highlight>
              </a:rPr>
              <a:t>WPA/WPA2 – Enterprise – Select WPA based on Radius Server.</a:t>
            </a:r>
          </a:p>
          <a:p>
            <a:pPr marL="0" indent="0">
              <a:lnSpc>
                <a:spcPct val="90000"/>
              </a:lnSpc>
            </a:pPr>
            <a:r>
              <a:rPr lang="en-US" sz="1100" b="1" dirty="0">
                <a:highlight>
                  <a:srgbClr val="FFFF00"/>
                </a:highlight>
              </a:rPr>
              <a:t>WEP – Select 802.11 WEP security.</a:t>
            </a:r>
          </a:p>
          <a:p>
            <a:pPr marL="0" indent="0">
              <a:lnSpc>
                <a:spcPct val="90000"/>
              </a:lnSpc>
            </a:pPr>
            <a:r>
              <a:rPr lang="en-US" sz="1100" b="1" dirty="0">
                <a:highlight>
                  <a:srgbClr val="FFFF00"/>
                </a:highlight>
              </a:rPr>
              <a:t>Strongly recommend to enable wireless security and select WPA-PSK AES encryption. AES provided longer key lengths 128-bit, 256-bit or longer keys make it more difficult to crack</a:t>
            </a:r>
          </a:p>
          <a:p>
            <a:pPr marL="0" indent="0">
              <a:lnSpc>
                <a:spcPct val="90000"/>
              </a:lnSpc>
            </a:pPr>
            <a:endParaRPr lang="en-US" sz="1100" dirty="0"/>
          </a:p>
          <a:p>
            <a:pPr marL="0" indent="0">
              <a:lnSpc>
                <a:spcPct val="90000"/>
              </a:lnSpc>
            </a:pPr>
            <a:r>
              <a:rPr lang="en-US" sz="1100" dirty="0"/>
              <a:t>5. Among the configurations you explored in this module, which one is a true security function? Why?</a:t>
            </a:r>
          </a:p>
          <a:p>
            <a:pPr marL="0" indent="0">
              <a:lnSpc>
                <a:spcPct val="90000"/>
              </a:lnSpc>
            </a:pPr>
            <a:r>
              <a:rPr lang="en-US" sz="1100" b="1" dirty="0">
                <a:highlight>
                  <a:srgbClr val="FFFF00"/>
                </a:highlight>
              </a:rPr>
              <a:t>Answer: Wireless Security setting using authentication and encryption protocols (RADIUS. 802.1x, PSK, TKIP, WPA2, WPAJ to protect the wireless access password. Change the default admin username and password – Non-mandatory PW policy MAC filtering- Validity of MAC address – MAC address spoofing, Static &amp; DHCP – Ip address configuration </a:t>
            </a:r>
          </a:p>
          <a:p>
            <a:pPr marL="0" indent="0">
              <a:lnSpc>
                <a:spcPct val="90000"/>
              </a:lnSpc>
            </a:pPr>
            <a:endParaRPr lang="en-US" sz="1100" dirty="0"/>
          </a:p>
          <a:p>
            <a:pPr marL="0" indent="0">
              <a:lnSpc>
                <a:spcPct val="90000"/>
              </a:lnSpc>
            </a:pPr>
            <a:r>
              <a:rPr lang="en-US" sz="1100" dirty="0"/>
              <a:t>6. What would you do to protect your wireless network at home? Why?</a:t>
            </a:r>
          </a:p>
          <a:p>
            <a:pPr marL="0" indent="0">
              <a:lnSpc>
                <a:spcPct val="90000"/>
              </a:lnSpc>
            </a:pPr>
            <a:r>
              <a:rPr lang="en-US" sz="1100" b="1" dirty="0">
                <a:highlight>
                  <a:srgbClr val="FFFF00"/>
                </a:highlight>
              </a:rPr>
              <a:t>Answer: Use a VPN, turn on a firewire and set up ALG and set up a guest network, you would do these to make your network more secure and be able to monitor and shield how things are being sent and received to your network </a:t>
            </a:r>
            <a:endParaRPr lang="en-US" sz="1100" dirty="0">
              <a:highlight>
                <a:srgbClr val="FFFF00"/>
              </a:highlight>
            </a:endParaRPr>
          </a:p>
        </p:txBody>
      </p:sp>
    </p:spTree>
    <p:extLst>
      <p:ext uri="{BB962C8B-B14F-4D97-AF65-F5344CB8AC3E}">
        <p14:creationId xmlns:p14="http://schemas.microsoft.com/office/powerpoint/2010/main" val="361708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26FFC-368B-5955-AEF2-105276C9AAC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BBDB3BC8-0B05-8013-A64A-E4F3BEF739E5}"/>
              </a:ext>
            </a:extLst>
          </p:cNvPr>
          <p:cNvSpPr>
            <a:spLocks noGrp="1"/>
          </p:cNvSpPr>
          <p:nvPr>
            <p:ph idx="1"/>
          </p:nvPr>
        </p:nvSpPr>
        <p:spPr/>
        <p:txBody>
          <a:bodyPr/>
          <a:lstStyle/>
          <a:p>
            <a:r>
              <a:rPr lang="en-US" dirty="0"/>
              <a:t>Completing this project has provided me with skills necessary to work with network devices. I have gained knowledge of IP addressing and subnetting and how to demonstrate the dynamic through a visual diagram. This course and project has aided me in verifying connectivity through testing and demonstrating loopback interfaces. </a:t>
            </a:r>
          </a:p>
        </p:txBody>
      </p:sp>
    </p:spTree>
    <p:extLst>
      <p:ext uri="{BB962C8B-B14F-4D97-AF65-F5344CB8AC3E}">
        <p14:creationId xmlns:p14="http://schemas.microsoft.com/office/powerpoint/2010/main" val="1712519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C4E9D-723E-C6C0-8D85-15F291FD72C5}"/>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4D2FB400-7098-3CB8-B34E-45CB60C4F528}"/>
              </a:ext>
            </a:extLst>
          </p:cNvPr>
          <p:cNvSpPr>
            <a:spLocks noGrp="1"/>
          </p:cNvSpPr>
          <p:nvPr>
            <p:ph sz="half" idx="1"/>
          </p:nvPr>
        </p:nvSpPr>
        <p:spPr/>
        <p:txBody>
          <a:bodyPr/>
          <a:lstStyle/>
          <a:p>
            <a:pPr marL="0" indent="0">
              <a:spcBef>
                <a:spcPts val="0"/>
              </a:spcBef>
              <a:buNone/>
            </a:pPr>
            <a:r>
              <a:rPr lang="en-US" sz="1800" dirty="0"/>
              <a:t>1. https://emulator.tp-link.com/902AC_US_Emulator/Emulator_Router/index.htm</a:t>
            </a:r>
          </a:p>
          <a:p>
            <a:pPr marL="0" indent="0">
              <a:spcBef>
                <a:spcPts val="0"/>
              </a:spcBef>
              <a:buNone/>
            </a:pPr>
            <a:r>
              <a:rPr lang="en-US" sz="1800" dirty="0"/>
              <a:t>2. https://www.routerpasswords.com/tp-link-default-router-password/</a:t>
            </a:r>
          </a:p>
          <a:p>
            <a:pPr marL="0" indent="0">
              <a:spcBef>
                <a:spcPts val="0"/>
              </a:spcBef>
              <a:buNone/>
            </a:pPr>
            <a:r>
              <a:rPr lang="en-US" sz="1800" dirty="0"/>
              <a:t>3. https://www.tp-link.com/us/support/emulator/</a:t>
            </a:r>
          </a:p>
          <a:p>
            <a:endParaRPr lang="en-US" dirty="0"/>
          </a:p>
        </p:txBody>
      </p:sp>
    </p:spTree>
    <p:extLst>
      <p:ext uri="{BB962C8B-B14F-4D97-AF65-F5344CB8AC3E}">
        <p14:creationId xmlns:p14="http://schemas.microsoft.com/office/powerpoint/2010/main" val="1797337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a:normAutofit/>
          </a:bodyPr>
          <a:lstStyle/>
          <a:p>
            <a:r>
              <a:rPr lang="en-US" dirty="0">
                <a:solidFill>
                  <a:srgbClr val="FFFFFF"/>
                </a:solidFill>
              </a:rPr>
              <a:t>Thank You</a:t>
            </a:r>
          </a:p>
        </p:txBody>
      </p:sp>
      <p:pic>
        <p:nvPicPr>
          <p:cNvPr id="5" name="Picture 4" descr="Digital Numb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6" name="Subtitle 5">
            <a:extLst>
              <a:ext uri="{FF2B5EF4-FFF2-40B4-BE49-F238E27FC236}">
                <a16:creationId xmlns:a16="http://schemas.microsoft.com/office/drawing/2014/main" id="{FB040932-F237-A566-145C-93D967048BC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0134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633EB-7DCB-4DDC-80AF-C885A3EE1245}"/>
              </a:ext>
            </a:extLst>
          </p:cNvPr>
          <p:cNvSpPr>
            <a:spLocks noGrp="1"/>
          </p:cNvSpPr>
          <p:nvPr>
            <p:ph type="title"/>
          </p:nvPr>
        </p:nvSpPr>
        <p:spPr/>
        <p:txBody>
          <a:bodyPr/>
          <a:lstStyle/>
          <a:p>
            <a:r>
              <a:rPr lang="en-US" dirty="0"/>
              <a:t>Introduction</a:t>
            </a:r>
          </a:p>
        </p:txBody>
      </p:sp>
      <p:pic>
        <p:nvPicPr>
          <p:cNvPr id="11" name="Content Placeholder 4" descr="Charts">
            <a:extLst>
              <a:ext uri="{FF2B5EF4-FFF2-40B4-BE49-F238E27FC236}">
                <a16:creationId xmlns:a16="http://schemas.microsoft.com/office/drawing/2014/main" id="{47D9BE16-119C-43B2-9AE6-18C4A150C0EF}"/>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tretch/>
        </p:blipFill>
        <p:spPr>
          <a:xfrm>
            <a:off x="581025" y="2231480"/>
            <a:ext cx="5422900" cy="3625353"/>
          </a:xfrm>
        </p:spPr>
      </p:pic>
      <p:sp>
        <p:nvSpPr>
          <p:cNvPr id="4" name="Content Placeholder 3">
            <a:extLst>
              <a:ext uri="{FF2B5EF4-FFF2-40B4-BE49-F238E27FC236}">
                <a16:creationId xmlns:a16="http://schemas.microsoft.com/office/drawing/2014/main" id="{95AF9383-D3A5-4D5D-ECE8-84CC0435391D}"/>
              </a:ext>
            </a:extLst>
          </p:cNvPr>
          <p:cNvSpPr>
            <a:spLocks noGrp="1"/>
          </p:cNvSpPr>
          <p:nvPr>
            <p:ph sz="half" idx="2"/>
          </p:nvPr>
        </p:nvSpPr>
        <p:spPr/>
        <p:txBody>
          <a:bodyPr/>
          <a:lstStyle/>
          <a:p>
            <a:r>
              <a:rPr lang="en-US" dirty="0"/>
              <a:t> In this project I will demonstrate assigning IPV4 addresses, testing connectivity, IP subnetting and loopback interfaces, network diagrams, and dive into </a:t>
            </a:r>
            <a:r>
              <a:rPr lang="en-US" sz="1800" dirty="0"/>
              <a:t>SOHO Wireless Network Security</a:t>
            </a:r>
            <a:endParaRPr lang="en-US" dirty="0"/>
          </a:p>
        </p:txBody>
      </p:sp>
    </p:spTree>
    <p:extLst>
      <p:ext uri="{BB962C8B-B14F-4D97-AF65-F5344CB8AC3E}">
        <p14:creationId xmlns:p14="http://schemas.microsoft.com/office/powerpoint/2010/main" val="497607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4" descr="Digital Number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grpSp>
        <p:nvGrpSpPr>
          <p:cNvPr id="15" name="Group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tangle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anchor="ctr">
            <a:normAutofit/>
          </a:bodyPr>
          <a:lstStyle/>
          <a:p>
            <a:pPr algn="ctr"/>
            <a:r>
              <a:rPr lang="en-US" dirty="0"/>
              <a:t>challenges</a:t>
            </a:r>
          </a:p>
        </p:txBody>
      </p:sp>
      <p:graphicFrame>
        <p:nvGraphicFramePr>
          <p:cNvPr id="6" name="Content Placeholder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2623501592"/>
              </p:ext>
            </p:extLst>
          </p:nvPr>
        </p:nvGraphicFramePr>
        <p:xfrm>
          <a:off x="719571" y="2198254"/>
          <a:ext cx="6854248"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932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B040558-A365-4CCE-92FA-5A48CD98F9C9}"/>
              </a:ext>
            </a:extLst>
          </p:cNvPr>
          <p:cNvSpPr>
            <a:spLocks noGrp="1"/>
          </p:cNvSpPr>
          <p:nvPr>
            <p:ph type="title"/>
          </p:nvPr>
        </p:nvSpPr>
        <p:spPr>
          <a:xfrm>
            <a:off x="581192" y="5264487"/>
            <a:ext cx="11029616" cy="718870"/>
          </a:xfrm>
        </p:spPr>
        <p:txBody>
          <a:bodyPr>
            <a:normAutofit/>
          </a:bodyPr>
          <a:lstStyle/>
          <a:p>
            <a:r>
              <a:rPr lang="en-US" dirty="0">
                <a:solidFill>
                  <a:srgbClr val="FFFEFF"/>
                </a:solidFill>
              </a:rPr>
              <a:t>Career Skills</a:t>
            </a:r>
          </a:p>
        </p:txBody>
      </p:sp>
      <p:graphicFrame>
        <p:nvGraphicFramePr>
          <p:cNvPr id="4" name="Content Placeholder 3" descr="icon SmartArt graphic">
            <a:extLst>
              <a:ext uri="{FF2B5EF4-FFF2-40B4-BE49-F238E27FC236}">
                <a16:creationId xmlns:a16="http://schemas.microsoft.com/office/drawing/2014/main" id="{81E592E1-99DF-4294-A2E9-EF46299BD3F4}"/>
              </a:ext>
            </a:extLst>
          </p:cNvPr>
          <p:cNvGraphicFramePr>
            <a:graphicFrameLocks noGrp="1"/>
          </p:cNvGraphicFramePr>
          <p:nvPr>
            <p:ph idx="1"/>
            <p:extLst>
              <p:ext uri="{D42A27DB-BD31-4B8C-83A1-F6EECF244321}">
                <p14:modId xmlns:p14="http://schemas.microsoft.com/office/powerpoint/2010/main" val="1496838541"/>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3342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D50AE-FB23-ED14-B87E-C65EE5508DF8}"/>
              </a:ext>
            </a:extLst>
          </p:cNvPr>
          <p:cNvSpPr>
            <a:spLocks noGrp="1"/>
          </p:cNvSpPr>
          <p:nvPr>
            <p:ph type="title"/>
          </p:nvPr>
        </p:nvSpPr>
        <p:spPr/>
        <p:txBody>
          <a:bodyPr/>
          <a:lstStyle/>
          <a:p>
            <a:r>
              <a:rPr lang="en-US" sz="2800" dirty="0"/>
              <a:t>IPv4 Addressing</a:t>
            </a:r>
            <a:endParaRPr lang="en-US" dirty="0"/>
          </a:p>
        </p:txBody>
      </p:sp>
      <p:pic>
        <p:nvPicPr>
          <p:cNvPr id="4" name="Content Placeholder 3" descr="A screenshot of a computer&#10;&#10;Description automatically generated with medium confidence">
            <a:extLst>
              <a:ext uri="{FF2B5EF4-FFF2-40B4-BE49-F238E27FC236}">
                <a16:creationId xmlns:a16="http://schemas.microsoft.com/office/drawing/2014/main" id="{F119BEF8-9431-3EA5-A916-B28D648FA5B9}"/>
              </a:ext>
            </a:extLst>
          </p:cNvPr>
          <p:cNvPicPr>
            <a:picLocks noChangeAspect="1"/>
          </p:cNvPicPr>
          <p:nvPr/>
        </p:nvPicPr>
        <p:blipFill rotWithShape="1">
          <a:blip r:embed="rId2">
            <a:extLst>
              <a:ext uri="{28A0092B-C50C-407E-A947-70E740481C1C}">
                <a14:useLocalDpi xmlns:a14="http://schemas.microsoft.com/office/drawing/2010/main" val="0"/>
              </a:ext>
            </a:extLst>
          </a:blip>
          <a:srcRect l="11267" r="11267"/>
          <a:stretch/>
        </p:blipFill>
        <p:spPr>
          <a:xfrm>
            <a:off x="3544623" y="290945"/>
            <a:ext cx="8647377" cy="6276110"/>
          </a:xfrm>
          <a:prstGeom prst="rect">
            <a:avLst/>
          </a:prstGeom>
        </p:spPr>
      </p:pic>
      <p:sp>
        <p:nvSpPr>
          <p:cNvPr id="5" name="Text Placeholder 6">
            <a:extLst>
              <a:ext uri="{FF2B5EF4-FFF2-40B4-BE49-F238E27FC236}">
                <a16:creationId xmlns:a16="http://schemas.microsoft.com/office/drawing/2014/main" id="{910171F0-3BE0-E6E1-337B-12C4B6D09FF2}"/>
              </a:ext>
            </a:extLst>
          </p:cNvPr>
          <p:cNvSpPr txBox="1">
            <a:spLocks/>
          </p:cNvSpPr>
          <p:nvPr/>
        </p:nvSpPr>
        <p:spPr>
          <a:xfrm>
            <a:off x="1302327" y="3057442"/>
            <a:ext cx="2133600" cy="1676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includes the terminal window that shows the default gateway IP address. </a:t>
            </a:r>
          </a:p>
        </p:txBody>
      </p:sp>
      <p:sp>
        <p:nvSpPr>
          <p:cNvPr id="6" name="Title 1">
            <a:extLst>
              <a:ext uri="{FF2B5EF4-FFF2-40B4-BE49-F238E27FC236}">
                <a16:creationId xmlns:a16="http://schemas.microsoft.com/office/drawing/2014/main" id="{12151943-49F8-8587-EF96-893E95B9D369}"/>
              </a:ext>
            </a:extLst>
          </p:cNvPr>
          <p:cNvSpPr txBox="1">
            <a:spLocks/>
          </p:cNvSpPr>
          <p:nvPr/>
        </p:nvSpPr>
        <p:spPr>
          <a:xfrm>
            <a:off x="1302327" y="1983702"/>
            <a:ext cx="2133600" cy="6811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Preparation</a:t>
            </a:r>
          </a:p>
        </p:txBody>
      </p:sp>
    </p:spTree>
    <p:extLst>
      <p:ext uri="{BB962C8B-B14F-4D97-AF65-F5344CB8AC3E}">
        <p14:creationId xmlns:p14="http://schemas.microsoft.com/office/powerpoint/2010/main" val="3178122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3C1CA-78A3-A379-1A0C-253F6AA2AF68}"/>
              </a:ext>
            </a:extLst>
          </p:cNvPr>
          <p:cNvSpPr>
            <a:spLocks noGrp="1"/>
          </p:cNvSpPr>
          <p:nvPr>
            <p:ph type="title"/>
          </p:nvPr>
        </p:nvSpPr>
        <p:spPr>
          <a:xfrm>
            <a:off x="581192" y="909974"/>
            <a:ext cx="11029616" cy="1013800"/>
          </a:xfrm>
        </p:spPr>
        <p:txBody>
          <a:bodyPr>
            <a:normAutofit fontScale="90000"/>
          </a:bodyPr>
          <a:lstStyle/>
          <a:p>
            <a:r>
              <a:rPr lang="en-US" sz="2800" dirty="0"/>
              <a:t>IPv4 Address </a:t>
            </a:r>
            <a:br>
              <a:rPr lang="en-US" sz="2800" dirty="0"/>
            </a:br>
            <a:r>
              <a:rPr lang="en-US" sz="2800" dirty="0"/>
              <a:t>Assignment</a:t>
            </a:r>
            <a:br>
              <a:rPr lang="en-US" sz="2800" dirty="0"/>
            </a:br>
            <a:endParaRPr lang="en-US" dirty="0"/>
          </a:p>
        </p:txBody>
      </p:sp>
      <p:pic>
        <p:nvPicPr>
          <p:cNvPr id="4" name="Content Placeholder 5" descr="Graphical user interface, text, application&#10;&#10;Description automatically generated">
            <a:extLst>
              <a:ext uri="{FF2B5EF4-FFF2-40B4-BE49-F238E27FC236}">
                <a16:creationId xmlns:a16="http://schemas.microsoft.com/office/drawing/2014/main" id="{A2AFDDCA-46B4-332E-57CB-E700990A6A8A}"/>
              </a:ext>
            </a:extLst>
          </p:cNvPr>
          <p:cNvPicPr>
            <a:picLocks noChangeAspect="1"/>
          </p:cNvPicPr>
          <p:nvPr/>
        </p:nvPicPr>
        <p:blipFill rotWithShape="1">
          <a:blip r:embed="rId2">
            <a:extLst>
              <a:ext uri="{28A0092B-C50C-407E-A947-70E740481C1C}">
                <a14:useLocalDpi xmlns:a14="http://schemas.microsoft.com/office/drawing/2010/main" val="0"/>
              </a:ext>
            </a:extLst>
          </a:blip>
          <a:srcRect l="11267" r="12676"/>
          <a:stretch/>
        </p:blipFill>
        <p:spPr>
          <a:xfrm>
            <a:off x="3006437" y="102934"/>
            <a:ext cx="8998824" cy="6652132"/>
          </a:xfrm>
          <a:prstGeom prst="rect">
            <a:avLst/>
          </a:prstGeom>
        </p:spPr>
      </p:pic>
      <p:sp>
        <p:nvSpPr>
          <p:cNvPr id="6" name="Text Placeholder 6">
            <a:extLst>
              <a:ext uri="{FF2B5EF4-FFF2-40B4-BE49-F238E27FC236}">
                <a16:creationId xmlns:a16="http://schemas.microsoft.com/office/drawing/2014/main" id="{FE5E6D69-86B0-C40B-7855-68ACBDC257CE}"/>
              </a:ext>
            </a:extLst>
          </p:cNvPr>
          <p:cNvSpPr txBox="1">
            <a:spLocks/>
          </p:cNvSpPr>
          <p:nvPr/>
        </p:nvSpPr>
        <p:spPr>
          <a:xfrm>
            <a:off x="914661" y="2514600"/>
            <a:ext cx="2341157"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includes the </a:t>
            </a:r>
            <a:r>
              <a:rPr lang="en-US" sz="1800" i="1" dirty="0"/>
              <a:t>Interfaces</a:t>
            </a:r>
            <a:r>
              <a:rPr lang="en-US" sz="1800" dirty="0"/>
              <a:t> page that shows the new IPv4 address on the LAN interface. </a:t>
            </a:r>
          </a:p>
        </p:txBody>
      </p:sp>
    </p:spTree>
    <p:extLst>
      <p:ext uri="{BB962C8B-B14F-4D97-AF65-F5344CB8AC3E}">
        <p14:creationId xmlns:p14="http://schemas.microsoft.com/office/powerpoint/2010/main" val="295884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F9B72-0CD7-4248-E7E2-EDE90D439F0D}"/>
              </a:ext>
            </a:extLst>
          </p:cNvPr>
          <p:cNvSpPr>
            <a:spLocks noGrp="1"/>
          </p:cNvSpPr>
          <p:nvPr>
            <p:ph type="title"/>
          </p:nvPr>
        </p:nvSpPr>
        <p:spPr/>
        <p:txBody>
          <a:bodyPr/>
          <a:lstStyle/>
          <a:p>
            <a:r>
              <a:rPr lang="en-US" sz="2800" dirty="0"/>
              <a:t>Connectivity Test</a:t>
            </a:r>
            <a:endParaRPr lang="en-US" dirty="0"/>
          </a:p>
        </p:txBody>
      </p:sp>
      <p:sp>
        <p:nvSpPr>
          <p:cNvPr id="4" name="Text Placeholder 6">
            <a:extLst>
              <a:ext uri="{FF2B5EF4-FFF2-40B4-BE49-F238E27FC236}">
                <a16:creationId xmlns:a16="http://schemas.microsoft.com/office/drawing/2014/main" id="{44495B2A-F44B-7CF9-9DA9-C36E048C7EC4}"/>
              </a:ext>
            </a:extLst>
          </p:cNvPr>
          <p:cNvSpPr txBox="1">
            <a:spLocks/>
          </p:cNvSpPr>
          <p:nvPr/>
        </p:nvSpPr>
        <p:spPr>
          <a:xfrm>
            <a:off x="782781" y="3889371"/>
            <a:ext cx="2603361" cy="18532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the IPv4 address of the </a:t>
            </a:r>
            <a:r>
              <a:rPr lang="en-US" sz="1600" i="1" dirty="0"/>
              <a:t>Computer 1</a:t>
            </a:r>
            <a:r>
              <a:rPr lang="en-US" sz="1600" dirty="0"/>
              <a:t> VM.</a:t>
            </a:r>
          </a:p>
        </p:txBody>
      </p:sp>
      <p:sp>
        <p:nvSpPr>
          <p:cNvPr id="5" name="Title 1">
            <a:extLst>
              <a:ext uri="{FF2B5EF4-FFF2-40B4-BE49-F238E27FC236}">
                <a16:creationId xmlns:a16="http://schemas.microsoft.com/office/drawing/2014/main" id="{67D5D570-1180-750E-6225-3A219537730E}"/>
              </a:ext>
            </a:extLst>
          </p:cNvPr>
          <p:cNvSpPr txBox="1">
            <a:spLocks/>
          </p:cNvSpPr>
          <p:nvPr/>
        </p:nvSpPr>
        <p:spPr>
          <a:xfrm>
            <a:off x="138547" y="2549236"/>
            <a:ext cx="3247596" cy="818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Dynamic IP Address Assignment</a:t>
            </a:r>
          </a:p>
        </p:txBody>
      </p:sp>
      <p:pic>
        <p:nvPicPr>
          <p:cNvPr id="6" name="Content Placeholder 13" descr="A screenshot of a computer&#10;&#10;Description automatically generated">
            <a:extLst>
              <a:ext uri="{FF2B5EF4-FFF2-40B4-BE49-F238E27FC236}">
                <a16:creationId xmlns:a16="http://schemas.microsoft.com/office/drawing/2014/main" id="{6A58B41D-F63F-F484-D54B-E300ED34838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2015" t="15819" r="30122" b="20203"/>
          <a:stretch/>
        </p:blipFill>
        <p:spPr>
          <a:xfrm>
            <a:off x="4246417" y="-279341"/>
            <a:ext cx="7807036" cy="7416682"/>
          </a:xfrm>
        </p:spPr>
      </p:pic>
    </p:spTree>
    <p:extLst>
      <p:ext uri="{BB962C8B-B14F-4D97-AF65-F5344CB8AC3E}">
        <p14:creationId xmlns:p14="http://schemas.microsoft.com/office/powerpoint/2010/main" val="3994494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263285CE-8E43-41F9-75B7-9AC3F15EF2E0}"/>
              </a:ext>
            </a:extLst>
          </p:cNvPr>
          <p:cNvPicPr>
            <a:picLocks noChangeAspect="1"/>
          </p:cNvPicPr>
          <p:nvPr/>
        </p:nvPicPr>
        <p:blipFill rotWithShape="1">
          <a:blip r:embed="rId2"/>
          <a:srcRect r="4492"/>
          <a:stretch/>
        </p:blipFill>
        <p:spPr>
          <a:xfrm>
            <a:off x="4239491" y="-402264"/>
            <a:ext cx="7593779" cy="7251612"/>
          </a:xfrm>
          <a:prstGeom prst="rect">
            <a:avLst/>
          </a:prstGeom>
        </p:spPr>
      </p:pic>
      <p:sp>
        <p:nvSpPr>
          <p:cNvPr id="3" name="Text Placeholder 6">
            <a:extLst>
              <a:ext uri="{FF2B5EF4-FFF2-40B4-BE49-F238E27FC236}">
                <a16:creationId xmlns:a16="http://schemas.microsoft.com/office/drawing/2014/main" id="{ACCD9978-65D6-7F7F-8270-B7B728BEBFCA}"/>
              </a:ext>
            </a:extLst>
          </p:cNvPr>
          <p:cNvSpPr txBox="1">
            <a:spLocks/>
          </p:cNvSpPr>
          <p:nvPr/>
        </p:nvSpPr>
        <p:spPr>
          <a:xfrm>
            <a:off x="955964" y="3124200"/>
            <a:ext cx="21336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the IPv4 address of the </a:t>
            </a:r>
            <a:r>
              <a:rPr lang="en-US" sz="1600" i="1" dirty="0"/>
              <a:t>Computer 2</a:t>
            </a:r>
            <a:r>
              <a:rPr lang="en-US" sz="1600" dirty="0"/>
              <a:t> VM.</a:t>
            </a:r>
          </a:p>
        </p:txBody>
      </p:sp>
      <p:sp>
        <p:nvSpPr>
          <p:cNvPr id="4" name="Title 1">
            <a:extLst>
              <a:ext uri="{FF2B5EF4-FFF2-40B4-BE49-F238E27FC236}">
                <a16:creationId xmlns:a16="http://schemas.microsoft.com/office/drawing/2014/main" id="{827B2DE5-29BC-F8A5-C38C-5978B768F59C}"/>
              </a:ext>
            </a:extLst>
          </p:cNvPr>
          <p:cNvSpPr txBox="1">
            <a:spLocks/>
          </p:cNvSpPr>
          <p:nvPr/>
        </p:nvSpPr>
        <p:spPr>
          <a:xfrm>
            <a:off x="955964" y="1246909"/>
            <a:ext cx="2133600"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Dynamic IP Address Assignment</a:t>
            </a:r>
          </a:p>
        </p:txBody>
      </p:sp>
    </p:spTree>
    <p:extLst>
      <p:ext uri="{BB962C8B-B14F-4D97-AF65-F5344CB8AC3E}">
        <p14:creationId xmlns:p14="http://schemas.microsoft.com/office/powerpoint/2010/main" val="608572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8C66-3E78-BE04-F48F-F1D8FA014229}"/>
              </a:ext>
            </a:extLst>
          </p:cNvPr>
          <p:cNvSpPr>
            <a:spLocks noGrp="1"/>
          </p:cNvSpPr>
          <p:nvPr>
            <p:ph type="title"/>
          </p:nvPr>
        </p:nvSpPr>
        <p:spPr/>
        <p:txBody>
          <a:bodyPr/>
          <a:lstStyle/>
          <a:p>
            <a:r>
              <a:rPr lang="en-US" sz="2800" dirty="0"/>
              <a:t>Visio Network Diagram</a:t>
            </a:r>
            <a:endParaRPr lang="en-US" dirty="0"/>
          </a:p>
        </p:txBody>
      </p:sp>
      <p:graphicFrame>
        <p:nvGraphicFramePr>
          <p:cNvPr id="4" name="Content Placeholder 1">
            <a:extLst>
              <a:ext uri="{FF2B5EF4-FFF2-40B4-BE49-F238E27FC236}">
                <a16:creationId xmlns:a16="http://schemas.microsoft.com/office/drawing/2014/main" id="{D9CFCD6D-ED9B-0828-E834-B36250E952EB}"/>
              </a:ext>
            </a:extLst>
          </p:cNvPr>
          <p:cNvGraphicFramePr>
            <a:graphicFrameLocks noGrp="1"/>
          </p:cNvGraphicFramePr>
          <p:nvPr>
            <p:ph idx="1"/>
            <p:extLst>
              <p:ext uri="{D42A27DB-BD31-4B8C-83A1-F6EECF244321}">
                <p14:modId xmlns:p14="http://schemas.microsoft.com/office/powerpoint/2010/main" val="1096248020"/>
              </p:ext>
            </p:extLst>
          </p:nvPr>
        </p:nvGraphicFramePr>
        <p:xfrm>
          <a:off x="2701636" y="1715956"/>
          <a:ext cx="8909174" cy="5003499"/>
        </p:xfrm>
        <a:graphic>
          <a:graphicData uri="http://schemas.openxmlformats.org/drawingml/2006/table">
            <a:tbl>
              <a:tblPr/>
              <a:tblGrid>
                <a:gridCol w="935148">
                  <a:extLst>
                    <a:ext uri="{9D8B030D-6E8A-4147-A177-3AD203B41FA5}">
                      <a16:colId xmlns:a16="http://schemas.microsoft.com/office/drawing/2014/main" val="1704107278"/>
                    </a:ext>
                  </a:extLst>
                </a:gridCol>
                <a:gridCol w="758227">
                  <a:extLst>
                    <a:ext uri="{9D8B030D-6E8A-4147-A177-3AD203B41FA5}">
                      <a16:colId xmlns:a16="http://schemas.microsoft.com/office/drawing/2014/main" val="1060196952"/>
                    </a:ext>
                  </a:extLst>
                </a:gridCol>
                <a:gridCol w="897235">
                  <a:extLst>
                    <a:ext uri="{9D8B030D-6E8A-4147-A177-3AD203B41FA5}">
                      <a16:colId xmlns:a16="http://schemas.microsoft.com/office/drawing/2014/main" val="2210405662"/>
                    </a:ext>
                  </a:extLst>
                </a:gridCol>
                <a:gridCol w="1453269">
                  <a:extLst>
                    <a:ext uri="{9D8B030D-6E8A-4147-A177-3AD203B41FA5}">
                      <a16:colId xmlns:a16="http://schemas.microsoft.com/office/drawing/2014/main" val="2576947514"/>
                    </a:ext>
                  </a:extLst>
                </a:gridCol>
                <a:gridCol w="1074156">
                  <a:extLst>
                    <a:ext uri="{9D8B030D-6E8A-4147-A177-3AD203B41FA5}">
                      <a16:colId xmlns:a16="http://schemas.microsoft.com/office/drawing/2014/main" val="3442466285"/>
                    </a:ext>
                  </a:extLst>
                </a:gridCol>
                <a:gridCol w="1263713">
                  <a:extLst>
                    <a:ext uri="{9D8B030D-6E8A-4147-A177-3AD203B41FA5}">
                      <a16:colId xmlns:a16="http://schemas.microsoft.com/office/drawing/2014/main" val="1474006477"/>
                    </a:ext>
                  </a:extLst>
                </a:gridCol>
                <a:gridCol w="1263713">
                  <a:extLst>
                    <a:ext uri="{9D8B030D-6E8A-4147-A177-3AD203B41FA5}">
                      <a16:colId xmlns:a16="http://schemas.microsoft.com/office/drawing/2014/main" val="2017737573"/>
                    </a:ext>
                  </a:extLst>
                </a:gridCol>
                <a:gridCol w="1263713">
                  <a:extLst>
                    <a:ext uri="{9D8B030D-6E8A-4147-A177-3AD203B41FA5}">
                      <a16:colId xmlns:a16="http://schemas.microsoft.com/office/drawing/2014/main" val="1572249653"/>
                    </a:ext>
                  </a:extLst>
                </a:gridCol>
              </a:tblGrid>
              <a:tr h="1908690">
                <a:tc>
                  <a:txBody>
                    <a:bodyPr/>
                    <a:lstStyle/>
                    <a:p>
                      <a:pPr algn="ctr" fontAlgn="ctr"/>
                      <a:r>
                        <a:rPr lang="en-US" sz="1500" dirty="0">
                          <a:effectLst/>
                          <a:latin typeface="var(--gotham)"/>
                        </a:rPr>
                        <a:t> </a:t>
                      </a: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1000">
                          <a:solidFill>
                            <a:srgbClr val="000000"/>
                          </a:solidFill>
                          <a:effectLst/>
                          <a:latin typeface="Calibri" panose="020F0502020204030204" pitchFamily="34" charset="0"/>
                        </a:rPr>
                        <a:t>Subnet ID</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1000">
                          <a:solidFill>
                            <a:srgbClr val="000000"/>
                          </a:solidFill>
                          <a:effectLst/>
                          <a:latin typeface="Calibri" panose="020F0502020204030204" pitchFamily="34" charset="0"/>
                        </a:rPr>
                        <a:t>Network Mask</a:t>
                      </a:r>
                      <a:endParaRPr lang="en-US" sz="1500">
                        <a:effectLst/>
                        <a:latin typeface="var(--gotham)"/>
                      </a:endParaRPr>
                    </a:p>
                    <a:p>
                      <a:pPr algn="ctr" fontAlgn="ctr"/>
                      <a:r>
                        <a:rPr lang="en-US" sz="1000">
                          <a:solidFill>
                            <a:srgbClr val="000000"/>
                          </a:solidFill>
                          <a:effectLst/>
                          <a:latin typeface="Calibri" panose="020F0502020204030204" pitchFamily="34" charset="0"/>
                        </a:rPr>
                        <a:t>(/prefix)</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1000">
                          <a:solidFill>
                            <a:srgbClr val="000000"/>
                          </a:solidFill>
                          <a:effectLst/>
                          <a:latin typeface="Calibri" panose="020F0502020204030204" pitchFamily="34" charset="0"/>
                        </a:rPr>
                        <a:t>Network Mask</a:t>
                      </a:r>
                      <a:endParaRPr lang="en-US" sz="1500">
                        <a:effectLst/>
                        <a:latin typeface="var(--gotham)"/>
                      </a:endParaRPr>
                    </a:p>
                    <a:p>
                      <a:pPr algn="ctr" fontAlgn="ctr"/>
                      <a:r>
                        <a:rPr lang="en-US" sz="1000">
                          <a:solidFill>
                            <a:srgbClr val="000000"/>
                          </a:solidFill>
                          <a:effectLst/>
                          <a:latin typeface="Calibri" panose="020F0502020204030204" pitchFamily="34" charset="0"/>
                        </a:rPr>
                        <a:t>(Dotted decimal)</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1000">
                          <a:solidFill>
                            <a:srgbClr val="000000"/>
                          </a:solidFill>
                          <a:effectLst/>
                          <a:latin typeface="Calibri" panose="020F0502020204030204" pitchFamily="34" charset="0"/>
                        </a:rPr>
                        <a:t>Network Address</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1000">
                          <a:solidFill>
                            <a:srgbClr val="000000"/>
                          </a:solidFill>
                          <a:effectLst/>
                          <a:latin typeface="Calibri" panose="020F0502020204030204" pitchFamily="34" charset="0"/>
                        </a:rPr>
                        <a:t>First Usable Host Address</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1000">
                          <a:solidFill>
                            <a:srgbClr val="000000"/>
                          </a:solidFill>
                          <a:effectLst/>
                          <a:latin typeface="Calibri" panose="020F0502020204030204" pitchFamily="34" charset="0"/>
                        </a:rPr>
                        <a:t>Last Useable Host Address</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1000">
                          <a:solidFill>
                            <a:srgbClr val="000000"/>
                          </a:solidFill>
                          <a:effectLst/>
                          <a:latin typeface="Calibri" panose="020F0502020204030204" pitchFamily="34" charset="0"/>
                        </a:rPr>
                        <a:t>Broadcast Address</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410248"/>
                  </a:ext>
                </a:extLst>
              </a:tr>
              <a:tr h="1425478">
                <a:tc>
                  <a:txBody>
                    <a:bodyPr/>
                    <a:lstStyle/>
                    <a:p>
                      <a:pPr algn="l" fontAlgn="ctr"/>
                      <a:r>
                        <a:rPr lang="en-US" sz="1000">
                          <a:solidFill>
                            <a:srgbClr val="000000"/>
                          </a:solidFill>
                          <a:effectLst/>
                          <a:latin typeface="Calibri" panose="020F0502020204030204" pitchFamily="34" charset="0"/>
                        </a:rPr>
                        <a:t>The First Subnet</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a:effectLst/>
                          <a:latin typeface="Calibri" panose="020F0502020204030204" pitchFamily="34" charset="0"/>
                        </a:rPr>
                        <a:t>0</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dirty="0">
                          <a:effectLst/>
                          <a:latin typeface="Calibri" panose="020F0502020204030204" pitchFamily="34" charset="0"/>
                        </a:rPr>
                        <a:t>/25</a:t>
                      </a:r>
                      <a:endParaRPr lang="en-US" sz="1500" dirty="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b="1" dirty="0">
                          <a:effectLst/>
                          <a:latin typeface="var(--gotham-bold)"/>
                        </a:rPr>
                        <a:t>255.255.255.0</a:t>
                      </a:r>
                      <a:endParaRPr lang="en-US" sz="1500" dirty="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a:effectLst/>
                          <a:latin typeface="Calibri" panose="020F0502020204030204" pitchFamily="34" charset="0"/>
                        </a:rPr>
                        <a:t>192.168.5.0</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a:effectLst/>
                          <a:latin typeface="Calibri" panose="020F0502020204030204" pitchFamily="34" charset="0"/>
                        </a:rPr>
                        <a:t>192.168.5.1</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b="1" dirty="0">
                          <a:effectLst/>
                          <a:latin typeface="var(--gotham-bold)"/>
                        </a:rPr>
                        <a:t>192.168.5.127</a:t>
                      </a:r>
                      <a:endParaRPr lang="en-US" sz="1500" dirty="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a:effectLst/>
                          <a:latin typeface="Calibri" panose="020F0502020204030204" pitchFamily="34" charset="0"/>
                        </a:rPr>
                        <a:t>192.168.5.127</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506142"/>
                  </a:ext>
                </a:extLst>
              </a:tr>
              <a:tr h="1669331">
                <a:tc>
                  <a:txBody>
                    <a:bodyPr/>
                    <a:lstStyle/>
                    <a:p>
                      <a:pPr algn="l" fontAlgn="ctr"/>
                      <a:r>
                        <a:rPr lang="en-US" sz="1000">
                          <a:solidFill>
                            <a:srgbClr val="000000"/>
                          </a:solidFill>
                          <a:effectLst/>
                          <a:latin typeface="Calibri" panose="020F0502020204030204" pitchFamily="34" charset="0"/>
                        </a:rPr>
                        <a:t>The Second Subnet</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a:effectLst/>
                          <a:latin typeface="Calibri" panose="020F0502020204030204" pitchFamily="34" charset="0"/>
                        </a:rPr>
                        <a:t>1</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b="1" dirty="0">
                          <a:effectLst/>
                          <a:latin typeface="var(--gotham-bold)"/>
                        </a:rPr>
                        <a:t>/25</a:t>
                      </a:r>
                      <a:endParaRPr lang="en-US" sz="1500" dirty="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a:effectLst/>
                          <a:latin typeface="Calibri" panose="020F0502020204030204" pitchFamily="34" charset="0"/>
                        </a:rPr>
                        <a:t>255.255.255.128</a:t>
                      </a:r>
                      <a:endParaRPr lang="en-US" sz="150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b="1" dirty="0">
                          <a:effectLst/>
                          <a:latin typeface="var(--gotham-bold)"/>
                        </a:rPr>
                        <a:t>192.168.5.128</a:t>
                      </a:r>
                      <a:endParaRPr lang="en-US" sz="1500" dirty="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dirty="0">
                          <a:effectLst/>
                          <a:latin typeface="Calibri" panose="020F0502020204030204" pitchFamily="34" charset="0"/>
                        </a:rPr>
                        <a:t>192.168.5.129</a:t>
                      </a:r>
                      <a:endParaRPr lang="en-US" sz="1500" dirty="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dirty="0">
                          <a:effectLst/>
                          <a:latin typeface="Calibri" panose="020F0502020204030204" pitchFamily="34" charset="0"/>
                        </a:rPr>
                        <a:t>192.168.5.254</a:t>
                      </a:r>
                      <a:endParaRPr lang="en-US" sz="1500" dirty="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ctr"/>
                      <a:r>
                        <a:rPr lang="en-US" sz="900" b="1" dirty="0">
                          <a:effectLst/>
                          <a:latin typeface="var(--gotham-bold)"/>
                        </a:rPr>
                        <a:t>192.168.5.254</a:t>
                      </a:r>
                      <a:endParaRPr lang="en-US" sz="1500" dirty="0">
                        <a:effectLst/>
                        <a:latin typeface="var(--gotham)"/>
                      </a:endParaRPr>
                    </a:p>
                  </a:txBody>
                  <a:tcPr marL="53795" marR="53795" marT="36888" marB="3688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8012416"/>
                  </a:ext>
                </a:extLst>
              </a:tr>
            </a:tbl>
          </a:graphicData>
        </a:graphic>
      </p:graphicFrame>
      <p:sp>
        <p:nvSpPr>
          <p:cNvPr id="5" name="Text Placeholder 6">
            <a:extLst>
              <a:ext uri="{FF2B5EF4-FFF2-40B4-BE49-F238E27FC236}">
                <a16:creationId xmlns:a16="http://schemas.microsoft.com/office/drawing/2014/main" id="{1E41470E-4D4E-46C4-3CA3-92396E22C0AE}"/>
              </a:ext>
            </a:extLst>
          </p:cNvPr>
          <p:cNvSpPr txBox="1">
            <a:spLocks/>
          </p:cNvSpPr>
          <p:nvPr/>
        </p:nvSpPr>
        <p:spPr>
          <a:xfrm>
            <a:off x="415634" y="3006436"/>
            <a:ext cx="2133600" cy="2895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table includes two /25 subnets, listing the subnet notation, network address, first usable host address, last usable host address, and broadcast address of each subnet.</a:t>
            </a:r>
          </a:p>
        </p:txBody>
      </p:sp>
      <p:sp>
        <p:nvSpPr>
          <p:cNvPr id="6" name="Title 1">
            <a:extLst>
              <a:ext uri="{FF2B5EF4-FFF2-40B4-BE49-F238E27FC236}">
                <a16:creationId xmlns:a16="http://schemas.microsoft.com/office/drawing/2014/main" id="{CC194F3E-57BC-C575-A147-1127CBB2E719}"/>
              </a:ext>
            </a:extLst>
          </p:cNvPr>
          <p:cNvSpPr txBox="1">
            <a:spLocks/>
          </p:cNvSpPr>
          <p:nvPr/>
        </p:nvSpPr>
        <p:spPr>
          <a:xfrm>
            <a:off x="415634" y="2092036"/>
            <a:ext cx="21336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err="1"/>
              <a:t>Subnetting</a:t>
            </a:r>
            <a:r>
              <a:rPr lang="en-US" sz="2800" dirty="0"/>
              <a:t> Table</a:t>
            </a:r>
          </a:p>
        </p:txBody>
      </p:sp>
    </p:spTree>
    <p:extLst>
      <p:ext uri="{BB962C8B-B14F-4D97-AF65-F5344CB8AC3E}">
        <p14:creationId xmlns:p14="http://schemas.microsoft.com/office/powerpoint/2010/main" val="89495482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f56390039_win32_fixed.potx" id="{A1D6ED5A-9B8A-4433-BA99-139C56DB1BDE}" vid="{3B3EDB20-B381-4B6C-99AC-7C5CDA2B40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 design</Template>
  <TotalTime>49</TotalTime>
  <Words>959</Words>
  <Application>Microsoft Office PowerPoint</Application>
  <PresentationFormat>Widescreen</PresentationFormat>
  <Paragraphs>91</Paragraphs>
  <Slides>17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Gill Sans MT</vt:lpstr>
      <vt:lpstr>var(--gotham)</vt:lpstr>
      <vt:lpstr>var(--gotham-bold)</vt:lpstr>
      <vt:lpstr>Wingdings 2</vt:lpstr>
      <vt:lpstr>Dividend</vt:lpstr>
      <vt:lpstr>SOHO Network setup</vt:lpstr>
      <vt:lpstr>Introduction</vt:lpstr>
      <vt:lpstr>challenges</vt:lpstr>
      <vt:lpstr>Career Skills</vt:lpstr>
      <vt:lpstr>IPv4 Addressing</vt:lpstr>
      <vt:lpstr>IPv4 Address  Assignment </vt:lpstr>
      <vt:lpstr>Connectivity Test</vt:lpstr>
      <vt:lpstr>PowerPoint Presentation</vt:lpstr>
      <vt:lpstr>Visio Network Diagram</vt:lpstr>
      <vt:lpstr>PowerPoint Presentation</vt:lpstr>
      <vt:lpstr>PowerPoint Presentation</vt:lpstr>
      <vt:lpstr>Microsoft Visio Network Diagram </vt:lpstr>
      <vt:lpstr>PowerPoint Presentation</vt:lpstr>
      <vt:lpstr>SOHO Wireless Network Security</vt:lpstr>
      <vt:lpstr>Conclusion</vt:lpstr>
      <vt:lpstr>Resources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SOHO Network setup</dc:title>
  <dc:creator>Danyella Nieto</dc:creator>
  <cp:lastModifiedBy>Danyella Nieto</cp:lastModifiedBy>
  <cp:revision>1</cp:revision>
  <dcterms:created xsi:type="dcterms:W3CDTF">2023-02-22T19:07:08Z</dcterms:created>
  <dcterms:modified xsi:type="dcterms:W3CDTF">2023-02-22T19:56:24Z</dcterms:modified>
</cp:coreProperties>
</file>